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02" r:id="rId3"/>
    <p:sldId id="299" r:id="rId4"/>
    <p:sldId id="300" r:id="rId5"/>
    <p:sldId id="259" r:id="rId6"/>
    <p:sldId id="260" r:id="rId7"/>
    <p:sldId id="261" r:id="rId8"/>
    <p:sldId id="262" r:id="rId9"/>
    <p:sldId id="263" r:id="rId10"/>
    <p:sldId id="264" r:id="rId11"/>
    <p:sldId id="305" r:id="rId12"/>
    <p:sldId id="265" r:id="rId13"/>
    <p:sldId id="266" r:id="rId14"/>
    <p:sldId id="268"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1E9"/>
    <a:srgbClr val="EA9B8C"/>
    <a:srgbClr val="8FAADD"/>
    <a:srgbClr val="A9D18E"/>
    <a:srgbClr val="FDDD05"/>
    <a:srgbClr val="FCDD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7"/>
    <p:restoredTop sz="84366"/>
  </p:normalViewPr>
  <p:slideViewPr>
    <p:cSldViewPr snapToGrid="0" snapToObjects="1">
      <p:cViewPr varScale="1">
        <p:scale>
          <a:sx n="103" d="100"/>
          <a:sy n="103"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EE8DB-1561-244C-BC7D-DC53944C1CAB}" type="datetimeFigureOut">
              <a:rPr kumimoji="1" lang="zh-CN" altLang="en-US" smtClean="0"/>
              <a:t>2023/9/13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CD4B7-3BDC-E947-8C62-199EDDA3DAC6}" type="slidenum">
              <a:rPr kumimoji="1" lang="zh-CN" altLang="en-US" smtClean="0"/>
              <a:t>‹#›</a:t>
            </a:fld>
            <a:endParaRPr kumimoji="1" lang="zh-CN" altLang="en-US"/>
          </a:p>
        </p:txBody>
      </p:sp>
    </p:spTree>
    <p:extLst>
      <p:ext uri="{BB962C8B-B14F-4D97-AF65-F5344CB8AC3E}">
        <p14:creationId xmlns:p14="http://schemas.microsoft.com/office/powerpoint/2010/main" val="2928723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Self-introduction</a:t>
            </a:r>
          </a:p>
          <a:p>
            <a:r>
              <a:rPr kumimoji="1" lang="en-US" altLang="zh-CN" dirty="0"/>
              <a:t>This</a:t>
            </a:r>
            <a:r>
              <a:rPr kumimoji="1" lang="zh-CN" altLang="en-US" dirty="0"/>
              <a:t> </a:t>
            </a:r>
            <a:r>
              <a:rPr kumimoji="1" lang="en-US" altLang="zh-CN" dirty="0"/>
              <a:t>tutorial</a:t>
            </a:r>
            <a:r>
              <a:rPr kumimoji="1" lang="zh-CN" altLang="en-US" dirty="0"/>
              <a:t> </a:t>
            </a:r>
            <a:r>
              <a:rPr kumimoji="1" lang="en-US" altLang="zh-CN" dirty="0"/>
              <a:t>includes</a:t>
            </a:r>
            <a:r>
              <a:rPr kumimoji="1" lang="zh-CN" altLang="en-US" dirty="0"/>
              <a:t> </a:t>
            </a:r>
            <a:r>
              <a:rPr kumimoji="1" lang="en-US" altLang="zh-CN" dirty="0"/>
              <a:t>two</a:t>
            </a:r>
            <a:r>
              <a:rPr kumimoji="1" lang="zh-CN" altLang="en-US" dirty="0"/>
              <a:t> </a:t>
            </a:r>
            <a:r>
              <a:rPr kumimoji="1" lang="en-US" altLang="zh-CN" dirty="0"/>
              <a:t>parts,</a:t>
            </a:r>
            <a:r>
              <a:rPr kumimoji="1" lang="zh-CN" altLang="en-US" dirty="0"/>
              <a:t> </a:t>
            </a:r>
            <a:r>
              <a:rPr kumimoji="1" lang="en-US" altLang="zh-CN" dirty="0"/>
              <a:t>rules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following</a:t>
            </a:r>
            <a:r>
              <a:rPr kumimoji="1" lang="zh-CN" altLang="en-US" dirty="0"/>
              <a:t> </a:t>
            </a:r>
            <a:r>
              <a:rPr kumimoji="1" lang="en-US" altLang="zh-CN" dirty="0"/>
              <a:t>four</a:t>
            </a:r>
            <a:r>
              <a:rPr kumimoji="1" lang="zh-CN" altLang="en-US" dirty="0"/>
              <a:t> </a:t>
            </a:r>
            <a:r>
              <a:rPr kumimoji="1" lang="en-US" altLang="zh-CN" dirty="0"/>
              <a:t>succession</a:t>
            </a:r>
            <a:r>
              <a:rPr kumimoji="1" lang="zh-CN" altLang="en-US" dirty="0"/>
              <a:t> </a:t>
            </a:r>
            <a:r>
              <a:rPr kumimoji="1" lang="en-US" altLang="zh-CN" dirty="0"/>
              <a:t>labs</a:t>
            </a:r>
            <a:r>
              <a:rPr kumimoji="1" lang="zh-CN" altLang="en-US" dirty="0"/>
              <a:t> </a:t>
            </a:r>
            <a:r>
              <a:rPr kumimoji="1" lang="en-US" altLang="zh-CN" dirty="0"/>
              <a:t>and</a:t>
            </a:r>
            <a:r>
              <a:rPr kumimoji="1" lang="zh-CN" altLang="en-US" dirty="0"/>
              <a:t> </a:t>
            </a:r>
            <a:r>
              <a:rPr kumimoji="1" lang="en-US" altLang="zh-CN" dirty="0"/>
              <a:t>a</a:t>
            </a:r>
            <a:r>
              <a:rPr kumimoji="1" lang="zh-CN" altLang="en-US" dirty="0"/>
              <a:t> </a:t>
            </a:r>
            <a:r>
              <a:rPr kumimoji="1" lang="en-US" altLang="zh-CN" dirty="0"/>
              <a:t>brief</a:t>
            </a:r>
            <a:r>
              <a:rPr kumimoji="1" lang="zh-CN" altLang="en-US" dirty="0"/>
              <a:t> </a:t>
            </a:r>
            <a:r>
              <a:rPr kumimoji="1" lang="en-US" altLang="zh-CN" dirty="0"/>
              <a:t>tutorial</a:t>
            </a:r>
            <a:r>
              <a:rPr kumimoji="1" lang="zh-CN" altLang="en-US" dirty="0"/>
              <a:t> </a:t>
            </a:r>
            <a:r>
              <a:rPr kumimoji="1" lang="en-US" altLang="zh-CN" dirty="0"/>
              <a:t>for</a:t>
            </a:r>
            <a:r>
              <a:rPr kumimoji="1" lang="zh-CN" altLang="en-US" dirty="0"/>
              <a:t> </a:t>
            </a:r>
            <a:r>
              <a:rPr kumimoji="1" lang="en-US" altLang="zh-CN" dirty="0"/>
              <a:t>Lab</a:t>
            </a:r>
            <a:r>
              <a:rPr kumimoji="1" lang="zh-CN" altLang="en-US" dirty="0"/>
              <a:t> </a:t>
            </a:r>
            <a:r>
              <a:rPr kumimoji="1" lang="en-US" altLang="zh-CN" dirty="0"/>
              <a:t>1,</a:t>
            </a:r>
            <a:r>
              <a:rPr kumimoji="1" lang="zh-CN" altLang="en-US" dirty="0"/>
              <a:t> </a:t>
            </a:r>
            <a:r>
              <a:rPr kumimoji="1" lang="en-US" altLang="zh-CN" dirty="0"/>
              <a:t>signal</a:t>
            </a:r>
            <a:r>
              <a:rPr kumimoji="1" lang="zh-CN" altLang="en-US" dirty="0"/>
              <a:t> </a:t>
            </a:r>
            <a:r>
              <a:rPr kumimoji="1" lang="en-US" altLang="zh-CN" dirty="0"/>
              <a:t>basis.</a:t>
            </a:r>
            <a:endParaRPr kumimoji="1" lang="zh-CN" altLang="en-US" dirty="0"/>
          </a:p>
        </p:txBody>
      </p:sp>
      <p:sp>
        <p:nvSpPr>
          <p:cNvPr id="4" name="灯片编号占位符 3"/>
          <p:cNvSpPr>
            <a:spLocks noGrp="1"/>
          </p:cNvSpPr>
          <p:nvPr>
            <p:ph type="sldNum" sz="quarter" idx="5"/>
          </p:nvPr>
        </p:nvSpPr>
        <p:spPr/>
        <p:txBody>
          <a:bodyPr/>
          <a:lstStyle/>
          <a:p>
            <a:fld id="{1F9CD4B7-3BDC-E947-8C62-199EDDA3DAC6}" type="slidenum">
              <a:rPr kumimoji="1" lang="zh-CN" altLang="en-US" smtClean="0"/>
              <a:t>1</a:t>
            </a:fld>
            <a:endParaRPr kumimoji="1" lang="zh-CN" altLang="en-US"/>
          </a:p>
        </p:txBody>
      </p:sp>
    </p:spTree>
    <p:extLst>
      <p:ext uri="{BB962C8B-B14F-4D97-AF65-F5344CB8AC3E}">
        <p14:creationId xmlns:p14="http://schemas.microsoft.com/office/powerpoint/2010/main" val="22518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You</a:t>
            </a:r>
            <a:r>
              <a:rPr kumimoji="1" lang="zh-CN" altLang="en-US" dirty="0"/>
              <a:t> </a:t>
            </a:r>
            <a:r>
              <a:rPr kumimoji="1" lang="en-US" altLang="zh-CN" dirty="0"/>
              <a:t>must</a:t>
            </a:r>
            <a:r>
              <a:rPr kumimoji="1" lang="zh-CN" altLang="en-US" dirty="0"/>
              <a:t> </a:t>
            </a:r>
            <a:r>
              <a:rPr kumimoji="1" lang="en-US" altLang="zh-CN" dirty="0"/>
              <a:t>be</a:t>
            </a:r>
            <a:r>
              <a:rPr kumimoji="1" lang="zh-CN" altLang="en-US" dirty="0"/>
              <a:t> </a:t>
            </a:r>
            <a:r>
              <a:rPr kumimoji="1" lang="en-US" altLang="zh-CN" dirty="0"/>
              <a:t>eager</a:t>
            </a:r>
            <a:r>
              <a:rPr kumimoji="1" lang="zh-CN" altLang="en-US" dirty="0"/>
              <a:t> </a:t>
            </a:r>
            <a:r>
              <a:rPr kumimoji="1" lang="en-US" altLang="zh-CN" dirty="0"/>
              <a:t>to</a:t>
            </a:r>
            <a:r>
              <a:rPr kumimoji="1" lang="zh-CN" altLang="en-US" dirty="0"/>
              <a:t> </a:t>
            </a:r>
            <a:r>
              <a:rPr kumimoji="1" lang="en-US" altLang="zh-CN" dirty="0"/>
              <a:t>know</a:t>
            </a:r>
            <a:r>
              <a:rPr kumimoji="1" lang="zh-CN" altLang="en-US" dirty="0"/>
              <a:t> </a:t>
            </a:r>
            <a:r>
              <a:rPr kumimoji="1" lang="en-US" altLang="zh-CN" dirty="0"/>
              <a:t>how</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get</a:t>
            </a:r>
            <a:r>
              <a:rPr kumimoji="1" lang="zh-CN" altLang="en-US" dirty="0"/>
              <a:t> </a:t>
            </a:r>
            <a:r>
              <a:rPr kumimoji="1" lang="en-US" altLang="zh-CN" dirty="0"/>
              <a:t>higher</a:t>
            </a:r>
            <a:r>
              <a:rPr kumimoji="1" lang="zh-CN" altLang="en-US" dirty="0"/>
              <a:t> </a:t>
            </a:r>
            <a:r>
              <a:rPr kumimoji="1" lang="en-US" altLang="zh-CN" dirty="0"/>
              <a:t>grades</a:t>
            </a:r>
            <a:r>
              <a:rPr kumimoji="1" lang="zh-CN" altLang="en-US" dirty="0"/>
              <a:t> </a:t>
            </a:r>
            <a:r>
              <a:rPr kumimoji="1" lang="en-US" altLang="zh-CN" dirty="0"/>
              <a:t>in</a:t>
            </a:r>
            <a:r>
              <a:rPr kumimoji="1" lang="zh-CN" altLang="en-US" dirty="0"/>
              <a:t> </a:t>
            </a:r>
            <a:r>
              <a:rPr kumimoji="1" lang="en-US" altLang="zh-CN" dirty="0"/>
              <a:t>these</a:t>
            </a:r>
            <a:r>
              <a:rPr kumimoji="1" lang="zh-CN" altLang="en-US" dirty="0"/>
              <a:t> </a:t>
            </a:r>
            <a:r>
              <a:rPr kumimoji="1" lang="en-US" altLang="zh-CN" dirty="0"/>
              <a:t>four</a:t>
            </a:r>
            <a:r>
              <a:rPr kumimoji="1" lang="zh-CN" altLang="en-US" dirty="0"/>
              <a:t> </a:t>
            </a:r>
            <a:r>
              <a:rPr kumimoji="1" lang="en-US" altLang="zh-CN" dirty="0"/>
              <a:t>labs.</a:t>
            </a:r>
          </a:p>
        </p:txBody>
      </p:sp>
      <p:sp>
        <p:nvSpPr>
          <p:cNvPr id="4" name="灯片编号占位符 3"/>
          <p:cNvSpPr>
            <a:spLocks noGrp="1"/>
          </p:cNvSpPr>
          <p:nvPr>
            <p:ph type="sldNum" sz="quarter" idx="5"/>
          </p:nvPr>
        </p:nvSpPr>
        <p:spPr/>
        <p:txBody>
          <a:bodyPr/>
          <a:lstStyle/>
          <a:p>
            <a:fld id="{1F9CD4B7-3BDC-E947-8C62-199EDDA3DAC6}" type="slidenum">
              <a:rPr kumimoji="1" lang="zh-CN" altLang="en-US" smtClean="0"/>
              <a:t>3</a:t>
            </a:fld>
            <a:endParaRPr kumimoji="1" lang="zh-CN" altLang="en-US"/>
          </a:p>
        </p:txBody>
      </p:sp>
    </p:spTree>
    <p:extLst>
      <p:ext uri="{BB962C8B-B14F-4D97-AF65-F5344CB8AC3E}">
        <p14:creationId xmlns:p14="http://schemas.microsoft.com/office/powerpoint/2010/main" val="2906179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ED1853-EC6A-F244-8D3B-C13A21A74960}" type="datetimeFigureOut">
              <a:rPr lang="en-US" smtClean="0"/>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54010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ED1853-EC6A-F244-8D3B-C13A21A74960}" type="datetimeFigureOut">
              <a:rPr lang="en-US" smtClean="0"/>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205049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ED1853-EC6A-F244-8D3B-C13A21A74960}" type="datetimeFigureOut">
              <a:rPr lang="en-US" smtClean="0"/>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206975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ED1853-EC6A-F244-8D3B-C13A21A74960}" type="datetimeFigureOut">
              <a:rPr lang="en-US" smtClean="0"/>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128788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ED1853-EC6A-F244-8D3B-C13A21A74960}" type="datetimeFigureOut">
              <a:rPr lang="en-US" smtClean="0"/>
              <a:t>9/13/23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1005718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ED1853-EC6A-F244-8D3B-C13A21A74960}" type="datetimeFigureOut">
              <a:rPr lang="en-US" smtClean="0"/>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27101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ED1853-EC6A-F244-8D3B-C13A21A74960}" type="datetimeFigureOut">
              <a:rPr lang="en-US" smtClean="0"/>
              <a:t>9/13/23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5922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ED1853-EC6A-F244-8D3B-C13A21A74960}" type="datetimeFigureOut">
              <a:rPr lang="en-US" smtClean="0"/>
              <a:t>9/13/23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118726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D1853-EC6A-F244-8D3B-C13A21A74960}" type="datetimeFigureOut">
              <a:rPr lang="en-US" smtClean="0"/>
              <a:t>9/13/23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202783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D1853-EC6A-F244-8D3B-C13A21A74960}" type="datetimeFigureOut">
              <a:rPr lang="en-US" smtClean="0"/>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1272123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ED1853-EC6A-F244-8D3B-C13A21A74960}" type="datetimeFigureOut">
              <a:rPr lang="en-US" smtClean="0"/>
              <a:t>9/13/23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F13FC-2F6C-8440-9463-AC8A86141700}" type="slidenum">
              <a:rPr lang="en-US" smtClean="0"/>
              <a:t>‹#›</a:t>
            </a:fld>
            <a:endParaRPr lang="en-US"/>
          </a:p>
        </p:txBody>
      </p:sp>
    </p:spTree>
    <p:extLst>
      <p:ext uri="{BB962C8B-B14F-4D97-AF65-F5344CB8AC3E}">
        <p14:creationId xmlns:p14="http://schemas.microsoft.com/office/powerpoint/2010/main" val="23509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D1853-EC6A-F244-8D3B-C13A21A74960}" type="datetimeFigureOut">
              <a:rPr lang="en-US" smtClean="0"/>
              <a:t>9/13/23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F13FC-2F6C-8440-9463-AC8A86141700}" type="slidenum">
              <a:rPr lang="en-US" smtClean="0"/>
              <a:t>‹#›</a:t>
            </a:fld>
            <a:endParaRPr lang="en-US"/>
          </a:p>
        </p:txBody>
      </p:sp>
    </p:spTree>
    <p:extLst>
      <p:ext uri="{BB962C8B-B14F-4D97-AF65-F5344CB8AC3E}">
        <p14:creationId xmlns:p14="http://schemas.microsoft.com/office/powerpoint/2010/main" val="1445117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tiff"/><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microsoft.com/office/2007/relationships/media" Target="../media/media5.wav"/><Relationship Id="rId7" Type="http://schemas.openxmlformats.org/officeDocument/2006/relationships/image" Target="../media/image24.jpe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audio" Target="../media/media5.wav"/></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0.png"/><Relationship Id="rId5" Type="http://schemas.openxmlformats.org/officeDocument/2006/relationships/image" Target="../media/image8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0.png"/><Relationship Id="rId5" Type="http://schemas.microsoft.com/office/2007/relationships/media" Target="../media/media3.wav"/><Relationship Id="rId10" Type="http://schemas.openxmlformats.org/officeDocument/2006/relationships/image" Target="../media/image9.tiff"/><Relationship Id="rId4" Type="http://schemas.openxmlformats.org/officeDocument/2006/relationships/audio" Target="../media/media2.wav"/><Relationship Id="rId9"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tiff"/><Relationship Id="rId7" Type="http://schemas.openxmlformats.org/officeDocument/2006/relationships/image" Target="../media/image14.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3.tiff"/><Relationship Id="rId10" Type="http://schemas.openxmlformats.org/officeDocument/2006/relationships/image" Target="../media/image17.png"/><Relationship Id="rId4" Type="http://schemas.openxmlformats.org/officeDocument/2006/relationships/image" Target="../media/image9.tiff"/><Relationship Id="rId9"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D2C155-323E-A547-BC0E-5845924F01D6}"/>
              </a:ext>
            </a:extLst>
          </p:cNvPr>
          <p:cNvSpPr txBox="1"/>
          <p:nvPr/>
        </p:nvSpPr>
        <p:spPr>
          <a:xfrm>
            <a:off x="3555123" y="156919"/>
            <a:ext cx="5081751" cy="369332"/>
          </a:xfrm>
          <a:prstGeom prst="rect">
            <a:avLst/>
          </a:prstGeom>
          <a:noFill/>
        </p:spPr>
        <p:txBody>
          <a:bodyPr wrap="square">
            <a:spAutoFit/>
          </a:bodyPr>
          <a:lstStyle/>
          <a:p>
            <a:r>
              <a:rPr lang="en-GB" altLang="zh-CN" sz="1800" b="1" dirty="0">
                <a:solidFill>
                  <a:srgbClr val="1999D3"/>
                </a:solidFill>
                <a:effectLst/>
                <a:latin typeface="Poppins" panose="020B0604020202020204" pitchFamily="34" charset="0"/>
              </a:rPr>
              <a:t>COMP7310 Artificial intelligence of things</a:t>
            </a:r>
          </a:p>
        </p:txBody>
      </p:sp>
      <p:sp>
        <p:nvSpPr>
          <p:cNvPr id="7" name="文本框 6">
            <a:extLst>
              <a:ext uri="{FF2B5EF4-FFF2-40B4-BE49-F238E27FC236}">
                <a16:creationId xmlns:a16="http://schemas.microsoft.com/office/drawing/2014/main" id="{FA197491-729A-7B47-9B70-CC00D8007E1B}"/>
              </a:ext>
            </a:extLst>
          </p:cNvPr>
          <p:cNvSpPr txBox="1"/>
          <p:nvPr/>
        </p:nvSpPr>
        <p:spPr>
          <a:xfrm>
            <a:off x="3047999" y="2321730"/>
            <a:ext cx="6096000" cy="2032736"/>
          </a:xfrm>
          <a:prstGeom prst="rect">
            <a:avLst/>
          </a:prstGeom>
          <a:noFill/>
        </p:spPr>
        <p:txBody>
          <a:bodyPr wrap="square">
            <a:spAutoFit/>
          </a:bodyPr>
          <a:lstStyle/>
          <a:p>
            <a:pPr algn="ctr">
              <a:lnSpc>
                <a:spcPct val="150000"/>
              </a:lnSpc>
            </a:pPr>
            <a:r>
              <a:rPr lang="en-US" altLang="zh-CN" sz="3200" b="1" dirty="0">
                <a:solidFill>
                  <a:srgbClr val="001E5E"/>
                </a:solidFill>
                <a:effectLst/>
                <a:latin typeface="Poppins" pitchFamily="2" charset="0"/>
              </a:rPr>
              <a:t>Tutorial</a:t>
            </a:r>
            <a:r>
              <a:rPr lang="en-GB" altLang="zh-CN" sz="3200" b="1" dirty="0">
                <a:solidFill>
                  <a:srgbClr val="001E5E"/>
                </a:solidFill>
                <a:effectLst/>
                <a:latin typeface="Poppins" pitchFamily="2" charset="0"/>
              </a:rPr>
              <a:t> </a:t>
            </a:r>
            <a:r>
              <a:rPr lang="en-US" altLang="zh-CN" sz="3200" b="1" dirty="0">
                <a:solidFill>
                  <a:srgbClr val="001E5E"/>
                </a:solidFill>
                <a:latin typeface="Poppins" pitchFamily="2" charset="0"/>
              </a:rPr>
              <a:t>0</a:t>
            </a:r>
            <a:r>
              <a:rPr lang="zh-CN" altLang="en-US" sz="3200" b="1" dirty="0">
                <a:solidFill>
                  <a:srgbClr val="001E5E"/>
                </a:solidFill>
                <a:latin typeface="Poppins" pitchFamily="2" charset="0"/>
              </a:rPr>
              <a:t> </a:t>
            </a:r>
            <a:r>
              <a:rPr lang="en-US" altLang="zh-CN" sz="3200" b="1" dirty="0">
                <a:solidFill>
                  <a:srgbClr val="001E5E"/>
                </a:solidFill>
                <a:latin typeface="Poppins" pitchFamily="2" charset="0"/>
              </a:rPr>
              <a:t>&amp;</a:t>
            </a:r>
            <a:r>
              <a:rPr lang="zh-CN" altLang="en-US" sz="3200" b="1" dirty="0">
                <a:solidFill>
                  <a:srgbClr val="001E5E"/>
                </a:solidFill>
                <a:latin typeface="Poppins" pitchFamily="2" charset="0"/>
              </a:rPr>
              <a:t> </a:t>
            </a:r>
            <a:r>
              <a:rPr lang="en-US" altLang="zh-CN" sz="3200" b="1" dirty="0">
                <a:solidFill>
                  <a:srgbClr val="001E5E"/>
                </a:solidFill>
                <a:latin typeface="Poppins" pitchFamily="2" charset="0"/>
              </a:rPr>
              <a:t>1</a:t>
            </a:r>
            <a:r>
              <a:rPr lang="en-GB" altLang="zh-CN" sz="3200" b="1" dirty="0">
                <a:solidFill>
                  <a:srgbClr val="001E5E"/>
                </a:solidFill>
                <a:effectLst/>
                <a:latin typeface="Poppins" pitchFamily="2" charset="0"/>
              </a:rPr>
              <a:t>: </a:t>
            </a:r>
            <a:r>
              <a:rPr lang="en-US" altLang="zh-CN" sz="3200" b="1" dirty="0">
                <a:solidFill>
                  <a:srgbClr val="001E5E"/>
                </a:solidFill>
                <a:effectLst/>
                <a:latin typeface="Poppins" pitchFamily="2" charset="0"/>
              </a:rPr>
              <a:t>Signal</a:t>
            </a:r>
            <a:r>
              <a:rPr lang="zh-CN" altLang="en-US" sz="3200" b="1" dirty="0">
                <a:solidFill>
                  <a:srgbClr val="001E5E"/>
                </a:solidFill>
                <a:effectLst/>
                <a:latin typeface="Poppins" pitchFamily="2" charset="0"/>
              </a:rPr>
              <a:t> </a:t>
            </a:r>
            <a:r>
              <a:rPr lang="en-US" altLang="zh-CN" sz="3200" b="1" dirty="0">
                <a:solidFill>
                  <a:srgbClr val="001E5E"/>
                </a:solidFill>
                <a:effectLst/>
                <a:latin typeface="Poppins" pitchFamily="2" charset="0"/>
              </a:rPr>
              <a:t>Basis</a:t>
            </a:r>
            <a:endParaRPr lang="en-GB" altLang="zh-CN" dirty="0">
              <a:effectLst/>
            </a:endParaRPr>
          </a:p>
          <a:p>
            <a:pPr algn="ctr">
              <a:lnSpc>
                <a:spcPct val="150000"/>
              </a:lnSpc>
            </a:pPr>
            <a:r>
              <a:rPr lang="en-US" altLang="zh-CN" sz="1800" b="1" dirty="0" err="1">
                <a:effectLst/>
                <a:latin typeface="Arial" panose="020B0604020202020204" pitchFamily="34" charset="0"/>
              </a:rPr>
              <a:t>Xinzhe</a:t>
            </a:r>
            <a:r>
              <a:rPr lang="zh-CN" altLang="en-US" sz="1800" b="1" dirty="0">
                <a:effectLst/>
                <a:latin typeface="Arial" panose="020B0604020202020204" pitchFamily="34" charset="0"/>
              </a:rPr>
              <a:t> </a:t>
            </a:r>
            <a:r>
              <a:rPr lang="en-US" altLang="zh-CN" sz="1800" b="1" dirty="0">
                <a:effectLst/>
                <a:latin typeface="Arial" panose="020B0604020202020204" pitchFamily="34" charset="0"/>
              </a:rPr>
              <a:t>Zheng</a:t>
            </a:r>
          </a:p>
          <a:p>
            <a:pPr algn="ctr">
              <a:lnSpc>
                <a:spcPct val="150000"/>
              </a:lnSpc>
            </a:pPr>
            <a:r>
              <a:rPr lang="en-US" altLang="zh-CN" dirty="0" err="1">
                <a:latin typeface="ArialMT"/>
              </a:rPr>
              <a:t>zhengxz@connect.hku.hk</a:t>
            </a:r>
            <a:r>
              <a:rPr lang="en-GB" altLang="zh-CN" dirty="0">
                <a:latin typeface="ArialMT"/>
              </a:rPr>
              <a:t> </a:t>
            </a:r>
          </a:p>
          <a:p>
            <a:pPr algn="ctr">
              <a:lnSpc>
                <a:spcPct val="150000"/>
              </a:lnSpc>
            </a:pPr>
            <a:r>
              <a:rPr lang="en-GB" altLang="zh-CN" sz="1800" dirty="0">
                <a:effectLst/>
                <a:latin typeface="ArialMT"/>
              </a:rPr>
              <a:t>Department of Computer Science </a:t>
            </a:r>
            <a:endParaRPr lang="en-GB" altLang="zh-CN" dirty="0">
              <a:effectLst/>
            </a:endParaRPr>
          </a:p>
        </p:txBody>
      </p:sp>
      <p:pic>
        <p:nvPicPr>
          <p:cNvPr id="1025" name="Picture 1" descr="page1image63188144">
            <a:extLst>
              <a:ext uri="{FF2B5EF4-FFF2-40B4-BE49-F238E27FC236}">
                <a16:creationId xmlns:a16="http://schemas.microsoft.com/office/drawing/2014/main" id="{A3879B99-5959-AE43-92B3-6D0CEA75B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1000"/>
            <a:ext cx="46990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3188352">
            <a:extLst>
              <a:ext uri="{FF2B5EF4-FFF2-40B4-BE49-F238E27FC236}">
                <a16:creationId xmlns:a16="http://schemas.microsoft.com/office/drawing/2014/main" id="{AA0F3DB3-DCD6-2044-8A26-E5404F570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600" y="5816600"/>
            <a:ext cx="4978400" cy="104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91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918"/>
            <a:ext cx="4249999" cy="523220"/>
          </a:xfrm>
          <a:prstGeom prst="rect">
            <a:avLst/>
          </a:prstGeom>
          <a:noFill/>
        </p:spPr>
        <p:txBody>
          <a:bodyPr wrap="square">
            <a:spAutoFit/>
          </a:bodyPr>
          <a:lstStyle/>
          <a:p>
            <a:r>
              <a:rPr lang="en-US" altLang="zh-CN" sz="2800" b="1" dirty="0">
                <a:solidFill>
                  <a:srgbClr val="001E5E"/>
                </a:solidFill>
                <a:effectLst/>
                <a:latin typeface="Poppins" pitchFamily="2" charset="0"/>
              </a:rPr>
              <a:t>1.2 Frequency</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Domain</a:t>
            </a:r>
          </a:p>
        </p:txBody>
      </p:sp>
      <p:pic>
        <p:nvPicPr>
          <p:cNvPr id="6146" name="Picture 2" descr="RF | ShareTechnote">
            <a:extLst>
              <a:ext uri="{FF2B5EF4-FFF2-40B4-BE49-F238E27FC236}">
                <a16:creationId xmlns:a16="http://schemas.microsoft.com/office/drawing/2014/main" id="{8F2D3917-21F8-8C44-B423-A4AC964913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133"/>
          <a:stretch/>
        </p:blipFill>
        <p:spPr bwMode="auto">
          <a:xfrm>
            <a:off x="1486222" y="1804782"/>
            <a:ext cx="2900583" cy="41783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F | ShareTechnote">
            <a:extLst>
              <a:ext uri="{FF2B5EF4-FFF2-40B4-BE49-F238E27FC236}">
                <a16:creationId xmlns:a16="http://schemas.microsoft.com/office/drawing/2014/main" id="{28FE8F0E-CA00-AA41-8099-A1FD927AA3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33"/>
          <a:stretch/>
        </p:blipFill>
        <p:spPr bwMode="auto">
          <a:xfrm>
            <a:off x="7689448" y="1804782"/>
            <a:ext cx="2900584" cy="41783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线箭头连接符 6">
            <a:extLst>
              <a:ext uri="{FF2B5EF4-FFF2-40B4-BE49-F238E27FC236}">
                <a16:creationId xmlns:a16="http://schemas.microsoft.com/office/drawing/2014/main" id="{F51CB91D-BE6B-7D45-BA0C-3EDA6A053394}"/>
              </a:ext>
            </a:extLst>
          </p:cNvPr>
          <p:cNvCxnSpPr/>
          <p:nvPr/>
        </p:nvCxnSpPr>
        <p:spPr>
          <a:xfrm>
            <a:off x="4498428" y="3981691"/>
            <a:ext cx="296724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文本框 34">
            <a:extLst>
              <a:ext uri="{FF2B5EF4-FFF2-40B4-BE49-F238E27FC236}">
                <a16:creationId xmlns:a16="http://schemas.microsoft.com/office/drawing/2014/main" id="{67812E1D-6E18-FC49-BC20-39477AEE2197}"/>
              </a:ext>
            </a:extLst>
          </p:cNvPr>
          <p:cNvSpPr txBox="1"/>
          <p:nvPr/>
        </p:nvSpPr>
        <p:spPr>
          <a:xfrm>
            <a:off x="5472713" y="3505273"/>
            <a:ext cx="1130827" cy="400110"/>
          </a:xfrm>
          <a:prstGeom prst="rect">
            <a:avLst/>
          </a:prstGeom>
          <a:noFill/>
        </p:spPr>
        <p:txBody>
          <a:bodyPr wrap="square">
            <a:spAutoFit/>
          </a:bodyPr>
          <a:lstStyle/>
          <a:p>
            <a:pPr algn="ctr"/>
            <a:r>
              <a:rPr lang="en-US" altLang="zh-CN" sz="2000" dirty="0">
                <a:solidFill>
                  <a:srgbClr val="001E5E"/>
                </a:solidFill>
                <a:latin typeface="ArialMT"/>
              </a:rPr>
              <a:t>Method</a:t>
            </a:r>
            <a:endParaRPr lang="zh-CN" altLang="en-US" sz="2000" dirty="0">
              <a:solidFill>
                <a:srgbClr val="001E5E"/>
              </a:solidFill>
              <a:latin typeface="ArialMT"/>
            </a:endParaRPr>
          </a:p>
        </p:txBody>
      </p:sp>
      <p:sp>
        <p:nvSpPr>
          <p:cNvPr id="38" name="文本框 37">
            <a:extLst>
              <a:ext uri="{FF2B5EF4-FFF2-40B4-BE49-F238E27FC236}">
                <a16:creationId xmlns:a16="http://schemas.microsoft.com/office/drawing/2014/main" id="{A89D4CAA-0724-DE4C-8925-EB91A3CBE3EB}"/>
              </a:ext>
            </a:extLst>
          </p:cNvPr>
          <p:cNvSpPr txBox="1"/>
          <p:nvPr/>
        </p:nvSpPr>
        <p:spPr>
          <a:xfrm>
            <a:off x="5069419" y="4134309"/>
            <a:ext cx="2049036" cy="1077218"/>
          </a:xfrm>
          <a:prstGeom prst="rect">
            <a:avLst/>
          </a:prstGeom>
          <a:noFill/>
        </p:spPr>
        <p:txBody>
          <a:bodyPr wrap="square">
            <a:spAutoFit/>
          </a:bodyPr>
          <a:lstStyle/>
          <a:p>
            <a:pPr algn="ctr"/>
            <a:r>
              <a:rPr lang="en-US" altLang="zh-CN" sz="3200" dirty="0">
                <a:solidFill>
                  <a:srgbClr val="001E5E"/>
                </a:solidFill>
                <a:latin typeface="ArialMT"/>
              </a:rPr>
              <a:t>Fourier</a:t>
            </a:r>
            <a:r>
              <a:rPr lang="zh-CN" altLang="en-US" sz="3200" dirty="0">
                <a:solidFill>
                  <a:srgbClr val="001E5E"/>
                </a:solidFill>
                <a:latin typeface="ArialMT"/>
              </a:rPr>
              <a:t> </a:t>
            </a:r>
            <a:r>
              <a:rPr lang="en-US" altLang="zh-CN" sz="3200" dirty="0">
                <a:solidFill>
                  <a:srgbClr val="001E5E"/>
                </a:solidFill>
                <a:latin typeface="ArialMT"/>
              </a:rPr>
              <a:t>Transform</a:t>
            </a:r>
            <a:endParaRPr lang="zh-CN" altLang="en-US" sz="3200" dirty="0">
              <a:solidFill>
                <a:srgbClr val="001E5E"/>
              </a:solidFill>
              <a:latin typeface="ArialMT"/>
            </a:endParaRPr>
          </a:p>
        </p:txBody>
      </p:sp>
    </p:spTree>
    <p:extLst>
      <p:ext uri="{BB962C8B-B14F-4D97-AF65-F5344CB8AC3E}">
        <p14:creationId xmlns:p14="http://schemas.microsoft.com/office/powerpoint/2010/main" val="41561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heckerboard(across)">
                                      <p:cBhvr>
                                        <p:cTn id="7" dur="500"/>
                                        <p:tgtEl>
                                          <p:spTgt spid="6146"/>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checkerboard(across)">
                                      <p:cBhvr>
                                        <p:cTn id="15" dur="500"/>
                                        <p:tgtEl>
                                          <p:spTgt spid="614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linds(horizont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90B9E2-DFC5-D548-8385-61C8D2F82E5D}"/>
              </a:ext>
            </a:extLst>
          </p:cNvPr>
          <p:cNvSpPr txBox="1"/>
          <p:nvPr/>
        </p:nvSpPr>
        <p:spPr>
          <a:xfrm>
            <a:off x="3246863" y="1984918"/>
            <a:ext cx="5698273" cy="769441"/>
          </a:xfrm>
          <a:prstGeom prst="rect">
            <a:avLst/>
          </a:prstGeom>
          <a:noFill/>
        </p:spPr>
        <p:txBody>
          <a:bodyPr wrap="square" rtlCol="0">
            <a:spAutoFit/>
          </a:bodyPr>
          <a:lstStyle/>
          <a:p>
            <a:pPr algn="ctr"/>
            <a:r>
              <a:rPr lang="en-US" altLang="zh-CN" sz="4400" b="1" dirty="0">
                <a:solidFill>
                  <a:srgbClr val="1999D3"/>
                </a:solidFill>
                <a:effectLst/>
                <a:latin typeface="Poppins" panose="020B0604020202020204" pitchFamily="34" charset="0"/>
              </a:rPr>
              <a:t>Fourier</a:t>
            </a:r>
            <a:r>
              <a:rPr lang="zh-CN" altLang="en-US" sz="4400" b="1" dirty="0">
                <a:solidFill>
                  <a:srgbClr val="1999D3"/>
                </a:solidFill>
                <a:effectLst/>
                <a:latin typeface="Poppins" panose="020B0604020202020204" pitchFamily="34" charset="0"/>
              </a:rPr>
              <a:t> </a:t>
            </a:r>
            <a:r>
              <a:rPr lang="en-US" altLang="zh-CN" sz="4400" b="1" dirty="0">
                <a:solidFill>
                  <a:srgbClr val="1999D3"/>
                </a:solidFill>
                <a:effectLst/>
                <a:latin typeface="Poppins" panose="020B0604020202020204" pitchFamily="34" charset="0"/>
              </a:rPr>
              <a:t>Transform</a:t>
            </a:r>
            <a:endParaRPr kumimoji="1" lang="zh-CN" altLang="en-US" sz="4400" dirty="0"/>
          </a:p>
        </p:txBody>
      </p:sp>
      <p:sp>
        <p:nvSpPr>
          <p:cNvPr id="3" name="矩形 2">
            <a:extLst>
              <a:ext uri="{FF2B5EF4-FFF2-40B4-BE49-F238E27FC236}">
                <a16:creationId xmlns:a16="http://schemas.microsoft.com/office/drawing/2014/main" id="{C107B8BB-A89D-2A49-B849-4F924FD4A55C}"/>
              </a:ext>
            </a:extLst>
          </p:cNvPr>
          <p:cNvSpPr/>
          <p:nvPr/>
        </p:nvSpPr>
        <p:spPr>
          <a:xfrm>
            <a:off x="3486615" y="2068556"/>
            <a:ext cx="2085279" cy="523220"/>
          </a:xfrm>
          <a:prstGeom prst="rect">
            <a:avLst/>
          </a:prstGeom>
          <a:noFill/>
          <a:ln w="381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692629C-C565-4C44-ADF0-A40E7BF95B5B}"/>
              </a:ext>
            </a:extLst>
          </p:cNvPr>
          <p:cNvSpPr/>
          <p:nvPr/>
        </p:nvSpPr>
        <p:spPr>
          <a:xfrm>
            <a:off x="5657386" y="2068556"/>
            <a:ext cx="3036850" cy="523220"/>
          </a:xfrm>
          <a:prstGeom prst="rect">
            <a:avLst/>
          </a:prstGeom>
          <a:noFill/>
          <a:ln w="38100">
            <a:solidFill>
              <a:srgbClr val="FF0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5B49049-F8EF-1144-A6D2-45B716BDCC1C}"/>
              </a:ext>
            </a:extLst>
          </p:cNvPr>
          <p:cNvSpPr txBox="1"/>
          <p:nvPr/>
        </p:nvSpPr>
        <p:spPr>
          <a:xfrm>
            <a:off x="1630514" y="2788278"/>
            <a:ext cx="2469993" cy="461665"/>
          </a:xfrm>
          <a:prstGeom prst="rect">
            <a:avLst/>
          </a:prstGeom>
          <a:noFill/>
        </p:spPr>
        <p:txBody>
          <a:bodyPr wrap="square" rtlCol="0">
            <a:spAutoFit/>
          </a:bodyPr>
          <a:lstStyle/>
          <a:p>
            <a:r>
              <a:rPr lang="en-US" altLang="zh-CN" sz="2400" dirty="0">
                <a:solidFill>
                  <a:srgbClr val="001E5E"/>
                </a:solidFill>
                <a:latin typeface="ArialMT"/>
              </a:rPr>
              <a:t>What</a:t>
            </a:r>
            <a:r>
              <a:rPr lang="zh-CN" altLang="en-US" sz="2400" dirty="0">
                <a:solidFill>
                  <a:srgbClr val="001E5E"/>
                </a:solidFill>
                <a:latin typeface="ArialMT"/>
              </a:rPr>
              <a:t> </a:t>
            </a:r>
            <a:r>
              <a:rPr lang="en-US" altLang="zh-CN" sz="2400" dirty="0">
                <a:solidFill>
                  <a:srgbClr val="001E5E"/>
                </a:solidFill>
                <a:latin typeface="ArialMT"/>
              </a:rPr>
              <a:t>is</a:t>
            </a:r>
            <a:r>
              <a:rPr lang="zh-CN" altLang="en-US" sz="2400" dirty="0">
                <a:solidFill>
                  <a:srgbClr val="001E5E"/>
                </a:solidFill>
                <a:latin typeface="ArialMT"/>
              </a:rPr>
              <a:t> </a:t>
            </a:r>
            <a:r>
              <a:rPr lang="en-US" altLang="zh-CN" sz="2400" dirty="0">
                <a:solidFill>
                  <a:srgbClr val="001E5E"/>
                </a:solidFill>
                <a:latin typeface="ArialMT"/>
              </a:rPr>
              <a:t>Fourier?</a:t>
            </a:r>
            <a:endParaRPr lang="zh-CN" altLang="en-US" sz="2400" dirty="0">
              <a:solidFill>
                <a:srgbClr val="001E5E"/>
              </a:solidFill>
              <a:latin typeface="ArialMT"/>
            </a:endParaRPr>
          </a:p>
        </p:txBody>
      </p:sp>
      <p:sp>
        <p:nvSpPr>
          <p:cNvPr id="9" name="文本框 8">
            <a:extLst>
              <a:ext uri="{FF2B5EF4-FFF2-40B4-BE49-F238E27FC236}">
                <a16:creationId xmlns:a16="http://schemas.microsoft.com/office/drawing/2014/main" id="{29CAAB7A-1D0C-2E49-AF00-DC15C92C45B3}"/>
              </a:ext>
            </a:extLst>
          </p:cNvPr>
          <p:cNvSpPr txBox="1"/>
          <p:nvPr/>
        </p:nvSpPr>
        <p:spPr>
          <a:xfrm>
            <a:off x="1510637" y="3247781"/>
            <a:ext cx="2709745" cy="461665"/>
          </a:xfrm>
          <a:prstGeom prst="rect">
            <a:avLst/>
          </a:prstGeom>
          <a:noFill/>
        </p:spPr>
        <p:txBody>
          <a:bodyPr wrap="square" rtlCol="0">
            <a:spAutoFit/>
          </a:bodyPr>
          <a:lstStyle/>
          <a:p>
            <a:r>
              <a:rPr lang="en-US" altLang="zh-CN" sz="2400" dirty="0">
                <a:solidFill>
                  <a:srgbClr val="001E5E"/>
                </a:solidFill>
                <a:latin typeface="ArialMT"/>
              </a:rPr>
              <a:t>It’s</a:t>
            </a:r>
            <a:r>
              <a:rPr lang="zh-CN" altLang="en-US" sz="2400" dirty="0">
                <a:solidFill>
                  <a:srgbClr val="001E5E"/>
                </a:solidFill>
                <a:latin typeface="ArialMT"/>
              </a:rPr>
              <a:t> </a:t>
            </a:r>
            <a:r>
              <a:rPr lang="en-US" altLang="zh-CN" sz="2400" dirty="0">
                <a:solidFill>
                  <a:srgbClr val="001E5E"/>
                </a:solidFill>
                <a:latin typeface="ArialMT"/>
              </a:rPr>
              <a:t>just</a:t>
            </a:r>
            <a:r>
              <a:rPr lang="zh-CN" altLang="en-US" sz="2400" dirty="0">
                <a:solidFill>
                  <a:srgbClr val="001E5E"/>
                </a:solidFill>
                <a:latin typeface="ArialMT"/>
              </a:rPr>
              <a:t> </a:t>
            </a:r>
            <a:r>
              <a:rPr lang="en-US" altLang="zh-CN" sz="2400" dirty="0">
                <a:solidFill>
                  <a:srgbClr val="001E5E"/>
                </a:solidFill>
                <a:latin typeface="ArialMT"/>
              </a:rPr>
              <a:t>a</a:t>
            </a:r>
            <a:r>
              <a:rPr lang="zh-CN" altLang="en-US" sz="2400" dirty="0">
                <a:solidFill>
                  <a:srgbClr val="001E5E"/>
                </a:solidFill>
                <a:latin typeface="ArialMT"/>
              </a:rPr>
              <a:t> </a:t>
            </a:r>
            <a:r>
              <a:rPr lang="en-US" altLang="zh-CN" sz="2400" dirty="0">
                <a:solidFill>
                  <a:srgbClr val="001E5E"/>
                </a:solidFill>
                <a:latin typeface="ArialMT"/>
              </a:rPr>
              <a:t>name</a:t>
            </a:r>
            <a:r>
              <a:rPr lang="zh-CN" altLang="en-US" sz="2400" b="0" i="0" u="none" strike="noStrike" dirty="0">
                <a:solidFill>
                  <a:srgbClr val="000000"/>
                </a:solidFill>
                <a:effectLst/>
                <a:latin typeface="Calibri" panose="020F0502020204030204" pitchFamily="34" charset="0"/>
              </a:rPr>
              <a:t>😂</a:t>
            </a:r>
            <a:r>
              <a:rPr lang="en-US" altLang="zh-CN" sz="2400" b="0" i="0" u="none" strike="noStrike" dirty="0">
                <a:solidFill>
                  <a:srgbClr val="000000"/>
                </a:solidFill>
                <a:effectLst/>
                <a:latin typeface="Calibri" panose="020F0502020204030204" pitchFamily="34" charset="0"/>
              </a:rPr>
              <a:t>!</a:t>
            </a:r>
            <a:endParaRPr lang="zh-CN" altLang="en-US" sz="2400" dirty="0">
              <a:solidFill>
                <a:srgbClr val="001E5E"/>
              </a:solidFill>
              <a:latin typeface="ArialMT"/>
            </a:endParaRPr>
          </a:p>
        </p:txBody>
      </p:sp>
      <p:sp>
        <p:nvSpPr>
          <p:cNvPr id="10" name="文本框 9">
            <a:extLst>
              <a:ext uri="{FF2B5EF4-FFF2-40B4-BE49-F238E27FC236}">
                <a16:creationId xmlns:a16="http://schemas.microsoft.com/office/drawing/2014/main" id="{16CECF5B-AC48-3645-95B7-43D1117FB041}"/>
              </a:ext>
            </a:extLst>
          </p:cNvPr>
          <p:cNvSpPr txBox="1"/>
          <p:nvPr/>
        </p:nvSpPr>
        <p:spPr>
          <a:xfrm>
            <a:off x="6791094" y="2837997"/>
            <a:ext cx="2854711" cy="461665"/>
          </a:xfrm>
          <a:prstGeom prst="rect">
            <a:avLst/>
          </a:prstGeom>
          <a:noFill/>
        </p:spPr>
        <p:txBody>
          <a:bodyPr wrap="square" rtlCol="0">
            <a:spAutoFit/>
          </a:bodyPr>
          <a:lstStyle/>
          <a:p>
            <a:r>
              <a:rPr lang="en-US" altLang="zh-CN" sz="2400" dirty="0">
                <a:solidFill>
                  <a:srgbClr val="001E5E"/>
                </a:solidFill>
                <a:latin typeface="ArialMT"/>
              </a:rPr>
              <a:t>What</a:t>
            </a:r>
            <a:r>
              <a:rPr lang="zh-CN" altLang="en-US" sz="2400" dirty="0">
                <a:solidFill>
                  <a:srgbClr val="001E5E"/>
                </a:solidFill>
                <a:latin typeface="ArialMT"/>
              </a:rPr>
              <a:t> </a:t>
            </a:r>
            <a:r>
              <a:rPr lang="en-US" altLang="zh-CN" sz="2400" dirty="0">
                <a:solidFill>
                  <a:srgbClr val="001E5E"/>
                </a:solidFill>
                <a:latin typeface="ArialMT"/>
              </a:rPr>
              <a:t>is</a:t>
            </a:r>
            <a:r>
              <a:rPr lang="zh-CN" altLang="en-US" sz="2400" dirty="0">
                <a:solidFill>
                  <a:srgbClr val="001E5E"/>
                </a:solidFill>
                <a:latin typeface="ArialMT"/>
              </a:rPr>
              <a:t> </a:t>
            </a:r>
            <a:r>
              <a:rPr lang="en-US" altLang="zh-CN" sz="2400" dirty="0">
                <a:solidFill>
                  <a:srgbClr val="001E5E"/>
                </a:solidFill>
                <a:latin typeface="ArialMT"/>
              </a:rPr>
              <a:t>Transform?</a:t>
            </a:r>
            <a:endParaRPr lang="zh-CN" altLang="en-US" sz="2400" dirty="0">
              <a:solidFill>
                <a:srgbClr val="001E5E"/>
              </a:solidFill>
              <a:latin typeface="ArialMT"/>
            </a:endParaRPr>
          </a:p>
        </p:txBody>
      </p:sp>
      <p:sp>
        <p:nvSpPr>
          <p:cNvPr id="11" name="文本框 10">
            <a:extLst>
              <a:ext uri="{FF2B5EF4-FFF2-40B4-BE49-F238E27FC236}">
                <a16:creationId xmlns:a16="http://schemas.microsoft.com/office/drawing/2014/main" id="{FFBEA9D9-220E-6B44-AE0E-DABC6E926507}"/>
              </a:ext>
            </a:extLst>
          </p:cNvPr>
          <p:cNvSpPr txBox="1"/>
          <p:nvPr/>
        </p:nvSpPr>
        <p:spPr>
          <a:xfrm>
            <a:off x="5969971" y="3170245"/>
            <a:ext cx="4739271" cy="461665"/>
          </a:xfrm>
          <a:prstGeom prst="rect">
            <a:avLst/>
          </a:prstGeom>
          <a:noFill/>
        </p:spPr>
        <p:txBody>
          <a:bodyPr wrap="square" rtlCol="0">
            <a:spAutoFit/>
          </a:bodyPr>
          <a:lstStyle/>
          <a:p>
            <a:r>
              <a:rPr lang="en-US" altLang="zh-CN" sz="2400" dirty="0">
                <a:solidFill>
                  <a:srgbClr val="001E5E"/>
                </a:solidFill>
                <a:latin typeface="ArialMT"/>
              </a:rPr>
              <a:t>It’s</a:t>
            </a:r>
            <a:r>
              <a:rPr lang="zh-CN" altLang="en-US" sz="2400" dirty="0">
                <a:solidFill>
                  <a:srgbClr val="001E5E"/>
                </a:solidFill>
                <a:latin typeface="ArialMT"/>
              </a:rPr>
              <a:t> </a:t>
            </a:r>
            <a:r>
              <a:rPr lang="en-US" altLang="zh-CN" sz="2400" dirty="0">
                <a:solidFill>
                  <a:srgbClr val="001E5E"/>
                </a:solidFill>
                <a:latin typeface="ArialMT"/>
              </a:rPr>
              <a:t>a</a:t>
            </a:r>
            <a:r>
              <a:rPr lang="zh-CN" altLang="en-US" sz="2400" dirty="0">
                <a:solidFill>
                  <a:srgbClr val="001E5E"/>
                </a:solidFill>
                <a:latin typeface="ArialMT"/>
              </a:rPr>
              <a:t> </a:t>
            </a:r>
            <a:r>
              <a:rPr lang="en-US" altLang="zh-CN" sz="2400" dirty="0">
                <a:solidFill>
                  <a:srgbClr val="001E5E"/>
                </a:solidFill>
                <a:latin typeface="ArialMT"/>
              </a:rPr>
              <a:t>mapping</a:t>
            </a:r>
            <a:r>
              <a:rPr lang="zh-CN" altLang="en-US" sz="2400" dirty="0">
                <a:solidFill>
                  <a:srgbClr val="001E5E"/>
                </a:solidFill>
                <a:latin typeface="ArialMT"/>
              </a:rPr>
              <a:t> </a:t>
            </a:r>
            <a:r>
              <a:rPr lang="en-US" altLang="zh-CN" sz="2400" dirty="0">
                <a:solidFill>
                  <a:srgbClr val="001E5E"/>
                </a:solidFill>
                <a:latin typeface="ArialMT"/>
              </a:rPr>
              <a:t>between</a:t>
            </a:r>
            <a:r>
              <a:rPr lang="zh-CN" altLang="en-US" sz="2400" dirty="0">
                <a:solidFill>
                  <a:srgbClr val="001E5E"/>
                </a:solidFill>
                <a:latin typeface="ArialMT"/>
              </a:rPr>
              <a:t> </a:t>
            </a:r>
            <a:r>
              <a:rPr lang="en-US" altLang="zh-CN" sz="2400" dirty="0">
                <a:solidFill>
                  <a:srgbClr val="001E5E"/>
                </a:solidFill>
                <a:latin typeface="ArialMT"/>
              </a:rPr>
              <a:t>domains</a:t>
            </a:r>
            <a:r>
              <a:rPr lang="en-US" altLang="zh-CN" sz="2400" b="0" i="0" u="none" strike="noStrike" dirty="0">
                <a:solidFill>
                  <a:srgbClr val="000000"/>
                </a:solidFill>
                <a:effectLst/>
                <a:latin typeface="Calibri" panose="020F0502020204030204" pitchFamily="34" charset="0"/>
              </a:rPr>
              <a:t>!</a:t>
            </a:r>
            <a:endParaRPr lang="zh-CN" altLang="en-US" sz="2400" dirty="0">
              <a:solidFill>
                <a:srgbClr val="001E5E"/>
              </a:solidFill>
              <a:latin typeface="ArialMT"/>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FD064A-8837-F342-9427-B6AB5355D027}"/>
                  </a:ext>
                </a:extLst>
              </p:cNvPr>
              <p:cNvSpPr txBox="1"/>
              <p:nvPr/>
            </p:nvSpPr>
            <p:spPr>
              <a:xfrm>
                <a:off x="3169036" y="4664534"/>
                <a:ext cx="9497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smtClean="0">
                          <a:latin typeface="Cambria Math" panose="02040503050406030204" pitchFamily="18" charset="0"/>
                        </a:rPr>
                        <m:t>𝑓</m:t>
                      </m:r>
                      <m:r>
                        <a:rPr kumimoji="1" lang="en-US" altLang="zh-CN" sz="3600" b="0" i="1" smtClean="0">
                          <a:latin typeface="Cambria Math" panose="02040503050406030204" pitchFamily="18" charset="0"/>
                        </a:rPr>
                        <m:t>(</m:t>
                      </m:r>
                      <m:r>
                        <a:rPr kumimoji="1" lang="en-US" altLang="zh-CN" sz="3600" b="0" i="1" smtClean="0">
                          <a:latin typeface="Cambria Math" panose="02040503050406030204" pitchFamily="18" charset="0"/>
                        </a:rPr>
                        <m:t>𝑡</m:t>
                      </m:r>
                      <m:r>
                        <a:rPr kumimoji="1" lang="en-US" altLang="zh-CN" sz="3600" b="0" i="1" smtClean="0">
                          <a:latin typeface="Cambria Math" panose="02040503050406030204" pitchFamily="18" charset="0"/>
                        </a:rPr>
                        <m:t>)</m:t>
                      </m:r>
                    </m:oMath>
                  </m:oMathPara>
                </a14:m>
                <a:endParaRPr kumimoji="1" lang="zh-CN" altLang="en-US" sz="3600" dirty="0"/>
              </a:p>
            </p:txBody>
          </p:sp>
        </mc:Choice>
        <mc:Fallback xmlns="">
          <p:sp>
            <p:nvSpPr>
              <p:cNvPr id="6" name="文本框 5">
                <a:extLst>
                  <a:ext uri="{FF2B5EF4-FFF2-40B4-BE49-F238E27FC236}">
                    <a16:creationId xmlns:a16="http://schemas.microsoft.com/office/drawing/2014/main" id="{13FD064A-8837-F342-9427-B6AB5355D027}"/>
                  </a:ext>
                </a:extLst>
              </p:cNvPr>
              <p:cNvSpPr txBox="1">
                <a:spLocks noRot="1" noChangeAspect="1" noMove="1" noResize="1" noEditPoints="1" noAdjustHandles="1" noChangeArrowheads="1" noChangeShapeType="1" noTextEdit="1"/>
              </p:cNvSpPr>
              <p:nvPr/>
            </p:nvSpPr>
            <p:spPr>
              <a:xfrm>
                <a:off x="3169036" y="4664534"/>
                <a:ext cx="949747" cy="553998"/>
              </a:xfrm>
              <a:prstGeom prst="rect">
                <a:avLst/>
              </a:prstGeom>
              <a:blipFill>
                <a:blip r:embed="rId2"/>
                <a:stretch>
                  <a:fillRect l="-15789" r="-15789" b="-3636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F7B53030-5BE7-5144-823F-779EBE1FC92A}"/>
              </a:ext>
            </a:extLst>
          </p:cNvPr>
          <p:cNvSpPr txBox="1"/>
          <p:nvPr/>
        </p:nvSpPr>
        <p:spPr>
          <a:xfrm>
            <a:off x="2525193" y="5526104"/>
            <a:ext cx="2237432" cy="461665"/>
          </a:xfrm>
          <a:prstGeom prst="rect">
            <a:avLst/>
          </a:prstGeom>
          <a:noFill/>
        </p:spPr>
        <p:txBody>
          <a:bodyPr wrap="square">
            <a:spAutoFit/>
          </a:bodyPr>
          <a:lstStyle/>
          <a:p>
            <a:r>
              <a:rPr lang="en-US" altLang="zh-CN" sz="2400" b="1" dirty="0">
                <a:solidFill>
                  <a:srgbClr val="001E5E"/>
                </a:solidFill>
                <a:latin typeface="ArialMT"/>
              </a:rPr>
              <a:t>Time</a:t>
            </a:r>
            <a:r>
              <a:rPr lang="zh-CN" altLang="en-US" sz="2400" b="1" dirty="0">
                <a:solidFill>
                  <a:srgbClr val="001E5E"/>
                </a:solidFill>
                <a:latin typeface="ArialMT"/>
              </a:rPr>
              <a:t> </a:t>
            </a:r>
            <a:r>
              <a:rPr lang="en-US" altLang="zh-CN" sz="2400" b="1" dirty="0">
                <a:solidFill>
                  <a:srgbClr val="001E5E"/>
                </a:solidFill>
                <a:latin typeface="ArialMT"/>
              </a:rPr>
              <a:t>Domain</a:t>
            </a:r>
            <a:endParaRPr lang="zh-CN" altLang="en-US" sz="2400" b="1" dirty="0"/>
          </a:p>
        </p:txBody>
      </p:sp>
      <p:cxnSp>
        <p:nvCxnSpPr>
          <p:cNvPr id="13" name="直线箭头连接符 12">
            <a:extLst>
              <a:ext uri="{FF2B5EF4-FFF2-40B4-BE49-F238E27FC236}">
                <a16:creationId xmlns:a16="http://schemas.microsoft.com/office/drawing/2014/main" id="{D38F80A8-3A9D-F146-8E25-EEB0ACE36558}"/>
              </a:ext>
            </a:extLst>
          </p:cNvPr>
          <p:cNvCxnSpPr/>
          <p:nvPr/>
        </p:nvCxnSpPr>
        <p:spPr>
          <a:xfrm>
            <a:off x="4835913" y="5053045"/>
            <a:ext cx="1758176" cy="0"/>
          </a:xfrm>
          <a:prstGeom prst="straightConnector1">
            <a:avLst/>
          </a:prstGeom>
          <a:ln w="38100">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4F28A35-9828-F347-8918-EAF4BCF021E2}"/>
                  </a:ext>
                </a:extLst>
              </p:cNvPr>
              <p:cNvSpPr txBox="1"/>
              <p:nvPr/>
            </p:nvSpPr>
            <p:spPr>
              <a:xfrm>
                <a:off x="7175811" y="4664534"/>
                <a:ext cx="11342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smtClean="0">
                          <a:latin typeface="Cambria Math" panose="02040503050406030204" pitchFamily="18" charset="0"/>
                        </a:rPr>
                        <m:t>𝐹</m:t>
                      </m:r>
                      <m:r>
                        <a:rPr kumimoji="1" lang="en-US" altLang="zh-CN" sz="3600" b="0" i="1" smtClean="0">
                          <a:latin typeface="Cambria Math" panose="02040503050406030204" pitchFamily="18" charset="0"/>
                        </a:rPr>
                        <m:t>(</m:t>
                      </m:r>
                      <m:r>
                        <a:rPr kumimoji="1" lang="en-US" altLang="zh-CN" sz="3600" b="0" i="1" smtClean="0">
                          <a:latin typeface="Cambria Math" panose="02040503050406030204" pitchFamily="18" charset="0"/>
                        </a:rPr>
                        <m:t>𝜔</m:t>
                      </m:r>
                      <m:r>
                        <a:rPr kumimoji="1" lang="en-US" altLang="zh-CN" sz="3600" b="0" i="1" smtClean="0">
                          <a:latin typeface="Cambria Math" panose="02040503050406030204" pitchFamily="18" charset="0"/>
                        </a:rPr>
                        <m:t>)</m:t>
                      </m:r>
                    </m:oMath>
                  </m:oMathPara>
                </a14:m>
                <a:endParaRPr kumimoji="1" lang="zh-CN" altLang="en-US" sz="3600" dirty="0"/>
              </a:p>
            </p:txBody>
          </p:sp>
        </mc:Choice>
        <mc:Fallback xmlns="">
          <p:sp>
            <p:nvSpPr>
              <p:cNvPr id="17" name="文本框 16">
                <a:extLst>
                  <a:ext uri="{FF2B5EF4-FFF2-40B4-BE49-F238E27FC236}">
                    <a16:creationId xmlns:a16="http://schemas.microsoft.com/office/drawing/2014/main" id="{04F28A35-9828-F347-8918-EAF4BCF021E2}"/>
                  </a:ext>
                </a:extLst>
              </p:cNvPr>
              <p:cNvSpPr txBox="1">
                <a:spLocks noRot="1" noChangeAspect="1" noMove="1" noResize="1" noEditPoints="1" noAdjustHandles="1" noChangeArrowheads="1" noChangeShapeType="1" noTextEdit="1"/>
              </p:cNvSpPr>
              <p:nvPr/>
            </p:nvSpPr>
            <p:spPr>
              <a:xfrm>
                <a:off x="7175811" y="4664534"/>
                <a:ext cx="1134221" cy="553998"/>
              </a:xfrm>
              <a:prstGeom prst="rect">
                <a:avLst/>
              </a:prstGeom>
              <a:blipFill>
                <a:blip r:embed="rId3"/>
                <a:stretch>
                  <a:fillRect l="-7692" r="-13187" b="-3636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B1D62026-FF42-674E-92A6-9D59186F5658}"/>
              </a:ext>
            </a:extLst>
          </p:cNvPr>
          <p:cNvSpPr txBox="1"/>
          <p:nvPr/>
        </p:nvSpPr>
        <p:spPr>
          <a:xfrm>
            <a:off x="6791094" y="5526103"/>
            <a:ext cx="2984810" cy="461665"/>
          </a:xfrm>
          <a:prstGeom prst="rect">
            <a:avLst/>
          </a:prstGeom>
          <a:noFill/>
        </p:spPr>
        <p:txBody>
          <a:bodyPr wrap="square">
            <a:spAutoFit/>
          </a:bodyPr>
          <a:lstStyle/>
          <a:p>
            <a:r>
              <a:rPr lang="en-US" altLang="zh-CN" sz="2400" b="1" dirty="0">
                <a:solidFill>
                  <a:srgbClr val="001E5E"/>
                </a:solidFill>
                <a:latin typeface="ArialMT"/>
              </a:rPr>
              <a:t>Frequency</a:t>
            </a:r>
            <a:r>
              <a:rPr lang="zh-CN" altLang="en-US" sz="2400" b="1" dirty="0">
                <a:solidFill>
                  <a:srgbClr val="001E5E"/>
                </a:solidFill>
                <a:latin typeface="ArialMT"/>
              </a:rPr>
              <a:t> </a:t>
            </a:r>
            <a:r>
              <a:rPr lang="en-US" altLang="zh-CN" sz="2400" b="1" dirty="0">
                <a:solidFill>
                  <a:srgbClr val="001E5E"/>
                </a:solidFill>
                <a:latin typeface="ArialMT"/>
              </a:rPr>
              <a:t>Domain</a:t>
            </a:r>
            <a:endParaRPr lang="zh-CN" altLang="en-US" sz="2400" b="1" dirty="0"/>
          </a:p>
        </p:txBody>
      </p:sp>
      <p:sp>
        <p:nvSpPr>
          <p:cNvPr id="20" name="文本框 19">
            <a:extLst>
              <a:ext uri="{FF2B5EF4-FFF2-40B4-BE49-F238E27FC236}">
                <a16:creationId xmlns:a16="http://schemas.microsoft.com/office/drawing/2014/main" id="{55DEE790-E047-584F-BBD5-62A1090D0683}"/>
              </a:ext>
            </a:extLst>
          </p:cNvPr>
          <p:cNvSpPr txBox="1"/>
          <p:nvPr/>
        </p:nvSpPr>
        <p:spPr>
          <a:xfrm>
            <a:off x="1615665" y="6118744"/>
            <a:ext cx="8708611" cy="400110"/>
          </a:xfrm>
          <a:prstGeom prst="rect">
            <a:avLst/>
          </a:prstGeom>
          <a:noFill/>
        </p:spPr>
        <p:txBody>
          <a:bodyPr wrap="square">
            <a:spAutoFit/>
          </a:bodyPr>
          <a:lstStyle/>
          <a:p>
            <a:r>
              <a:rPr lang="zh-CN" altLang="en-US" sz="2000" b="1" i="1" u="sng" dirty="0">
                <a:solidFill>
                  <a:srgbClr val="001E5E"/>
                </a:solidFill>
                <a:latin typeface="ArialMT"/>
              </a:rPr>
              <a:t>The Fourier transform is reciprocal and unique （</a:t>
            </a:r>
            <a:r>
              <a:rPr lang="en-US" altLang="zh-CN" sz="2000" b="1" i="1" u="sng" dirty="0">
                <a:solidFill>
                  <a:srgbClr val="001E5E"/>
                </a:solidFill>
                <a:latin typeface="ArialMT"/>
              </a:rPr>
              <a:t>one-to-one</a:t>
            </a:r>
            <a:r>
              <a:rPr lang="zh-CN" altLang="en-US" sz="2000" b="1" i="1" u="sng" dirty="0">
                <a:solidFill>
                  <a:srgbClr val="001E5E"/>
                </a:solidFill>
                <a:latin typeface="ArialMT"/>
              </a:rPr>
              <a:t> </a:t>
            </a:r>
            <a:r>
              <a:rPr lang="en-US" altLang="zh-CN" sz="2000" b="1" i="1" u="sng" dirty="0">
                <a:solidFill>
                  <a:srgbClr val="001E5E"/>
                </a:solidFill>
                <a:latin typeface="ArialMT"/>
              </a:rPr>
              <a:t>mapping</a:t>
            </a:r>
            <a:r>
              <a:rPr lang="zh-CN" altLang="en-US" sz="2000" b="1" i="1" u="sng" dirty="0">
                <a:solidFill>
                  <a:srgbClr val="001E5E"/>
                </a:solidFill>
                <a:latin typeface="ArialMT"/>
              </a:rPr>
              <a:t>）</a:t>
            </a:r>
          </a:p>
        </p:txBody>
      </p:sp>
      <p:pic>
        <p:nvPicPr>
          <p:cNvPr id="9218" name="Picture 2" descr="变形金刚》电影宇宙复活，新作《野兽之战》曝光更多细节_大黄蜂">
            <a:extLst>
              <a:ext uri="{FF2B5EF4-FFF2-40B4-BE49-F238E27FC236}">
                <a16:creationId xmlns:a16="http://schemas.microsoft.com/office/drawing/2014/main" id="{B7400C9B-29EE-D04D-B3A1-848FFF94C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8065" y="99227"/>
            <a:ext cx="2270312" cy="314855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D003115E-A802-4339-4756-6891878BF365}"/>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12" name="文本框 11">
            <a:extLst>
              <a:ext uri="{FF2B5EF4-FFF2-40B4-BE49-F238E27FC236}">
                <a16:creationId xmlns:a16="http://schemas.microsoft.com/office/drawing/2014/main" id="{76A8F7CB-3CF9-1FE8-2416-093C8A551391}"/>
              </a:ext>
            </a:extLst>
          </p:cNvPr>
          <p:cNvSpPr txBox="1"/>
          <p:nvPr/>
        </p:nvSpPr>
        <p:spPr>
          <a:xfrm>
            <a:off x="248429" y="874918"/>
            <a:ext cx="4249999" cy="523220"/>
          </a:xfrm>
          <a:prstGeom prst="rect">
            <a:avLst/>
          </a:prstGeom>
          <a:noFill/>
        </p:spPr>
        <p:txBody>
          <a:bodyPr wrap="square">
            <a:spAutoFit/>
          </a:bodyPr>
          <a:lstStyle/>
          <a:p>
            <a:r>
              <a:rPr lang="en-US" altLang="zh-CN" sz="2800" b="1" dirty="0">
                <a:solidFill>
                  <a:srgbClr val="001E5E"/>
                </a:solidFill>
                <a:effectLst/>
                <a:latin typeface="Poppins" pitchFamily="2" charset="0"/>
              </a:rPr>
              <a:t>1.2 Frequency</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Domain</a:t>
            </a:r>
          </a:p>
        </p:txBody>
      </p:sp>
    </p:spTree>
    <p:extLst>
      <p:ext uri="{BB962C8B-B14F-4D97-AF65-F5344CB8AC3E}">
        <p14:creationId xmlns:p14="http://schemas.microsoft.com/office/powerpoint/2010/main" val="32796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par>
                          <p:cTn id="28" fill="hold">
                            <p:stCondLst>
                              <p:cond delay="500"/>
                            </p:stCondLst>
                            <p:childTnLst>
                              <p:par>
                                <p:cTn id="29" presetID="5" presetClass="entr" presetSubtype="10" fill="hold" nodeType="afterEffect">
                                  <p:stCondLst>
                                    <p:cond delay="0"/>
                                  </p:stCondLst>
                                  <p:childTnLst>
                                    <p:set>
                                      <p:cBhvr>
                                        <p:cTn id="30" dur="1" fill="hold">
                                          <p:stCondLst>
                                            <p:cond delay="0"/>
                                          </p:stCondLst>
                                        </p:cTn>
                                        <p:tgtEl>
                                          <p:spTgt spid="9218"/>
                                        </p:tgtEl>
                                        <p:attrNameLst>
                                          <p:attrName>style.visibility</p:attrName>
                                        </p:attrNameLst>
                                      </p:cBhvr>
                                      <p:to>
                                        <p:strVal val="visible"/>
                                      </p:to>
                                    </p:set>
                                    <p:animEffect transition="in" filter="checkerboard(across)">
                                      <p:cBhvr>
                                        <p:cTn id="31" dur="500"/>
                                        <p:tgtEl>
                                          <p:spTgt spid="9218"/>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heckerboard(across)">
                                      <p:cBhvr>
                                        <p:cTn id="36" dur="500"/>
                                        <p:tgtEl>
                                          <p:spTgt spid="11"/>
                                        </p:tgtEl>
                                      </p:cBhvr>
                                    </p:animEffect>
                                  </p:childTnLst>
                                </p:cTn>
                              </p:par>
                            </p:childTnLst>
                          </p:cTn>
                        </p:par>
                        <p:par>
                          <p:cTn id="37" fill="hold">
                            <p:stCondLst>
                              <p:cond delay="500"/>
                            </p:stCondLst>
                            <p:childTnLst>
                              <p:par>
                                <p:cTn id="38" presetID="3" presetClass="exit" presetSubtype="10" fill="hold" nodeType="afterEffect">
                                  <p:stCondLst>
                                    <p:cond delay="0"/>
                                  </p:stCondLst>
                                  <p:childTnLst>
                                    <p:animEffect transition="out" filter="blinds(horizontal)">
                                      <p:cBhvr>
                                        <p:cTn id="39" dur="500"/>
                                        <p:tgtEl>
                                          <p:spTgt spid="9218"/>
                                        </p:tgtEl>
                                      </p:cBhvr>
                                    </p:animEffect>
                                    <p:set>
                                      <p:cBhvr>
                                        <p:cTn id="40" dur="1" fill="hold">
                                          <p:stCondLst>
                                            <p:cond delay="499"/>
                                          </p:stCondLst>
                                        </p:cTn>
                                        <p:tgtEl>
                                          <p:spTgt spid="9218"/>
                                        </p:tgtEl>
                                        <p:attrNameLst>
                                          <p:attrName>style.visibility</p:attrName>
                                        </p:attrNameLst>
                                      </p:cBhvr>
                                      <p:to>
                                        <p:strVal val="hidden"/>
                                      </p:to>
                                    </p:set>
                                  </p:childTnLst>
                                </p:cTn>
                              </p:par>
                            </p:childTnLst>
                          </p:cTn>
                        </p:par>
                        <p:par>
                          <p:cTn id="41" fill="hold">
                            <p:stCondLst>
                              <p:cond delay="1000"/>
                            </p:stCondLst>
                            <p:childTnLst>
                              <p:par>
                                <p:cTn id="42" presetID="5" presetClass="entr" presetSubtype="1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checkerboard(across)">
                                      <p:cBhvr>
                                        <p:cTn id="44" dur="500"/>
                                        <p:tgtEl>
                                          <p:spTgt spid="6"/>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500"/>
                                        <p:tgtEl>
                                          <p:spTgt spid="14"/>
                                        </p:tgtEl>
                                      </p:cBhvr>
                                    </p:animEffect>
                                  </p:childTnLst>
                                </p:cTn>
                              </p:par>
                              <p:par>
                                <p:cTn id="48" presetID="5"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checkerboard(across)">
                                      <p:cBhvr>
                                        <p:cTn id="50" dur="500"/>
                                        <p:tgtEl>
                                          <p:spTgt spid="13"/>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checkerboard(across)">
                                      <p:cBhvr>
                                        <p:cTn id="53" dur="500"/>
                                        <p:tgtEl>
                                          <p:spTgt spid="17"/>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checkerboard(across)">
                                      <p:cBhvr>
                                        <p:cTn id="56" dur="500"/>
                                        <p:tgtEl>
                                          <p:spTgt spid="19"/>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checkerboard(across)">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P spid="9" grpId="0"/>
      <p:bldP spid="10" grpId="0"/>
      <p:bldP spid="11" grpId="0"/>
      <p:bldP spid="6" grpId="0"/>
      <p:bldP spid="14" grpId="0"/>
      <p:bldP spid="17"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30" y="874918"/>
            <a:ext cx="3328148" cy="523220"/>
          </a:xfrm>
          <a:prstGeom prst="rect">
            <a:avLst/>
          </a:prstGeom>
          <a:noFill/>
        </p:spPr>
        <p:txBody>
          <a:bodyPr wrap="square">
            <a:spAutoFit/>
          </a:bodyPr>
          <a:lstStyle/>
          <a:p>
            <a:r>
              <a:rPr lang="en-US" altLang="zh-CN" sz="2800" b="1" dirty="0">
                <a:solidFill>
                  <a:srgbClr val="001E5E"/>
                </a:solidFill>
                <a:effectLst/>
                <a:latin typeface="Poppins" pitchFamily="2" charset="0"/>
              </a:rPr>
              <a:t>1.3 Special</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Signal</a:t>
            </a:r>
          </a:p>
        </p:txBody>
      </p:sp>
      <p:sp>
        <p:nvSpPr>
          <p:cNvPr id="10" name="文本框 9">
            <a:extLst>
              <a:ext uri="{FF2B5EF4-FFF2-40B4-BE49-F238E27FC236}">
                <a16:creationId xmlns:a16="http://schemas.microsoft.com/office/drawing/2014/main" id="{D391CC35-7302-AE4B-B097-7ED606856A0D}"/>
              </a:ext>
            </a:extLst>
          </p:cNvPr>
          <p:cNvSpPr txBox="1"/>
          <p:nvPr/>
        </p:nvSpPr>
        <p:spPr>
          <a:xfrm>
            <a:off x="2217683" y="1644359"/>
            <a:ext cx="2158679" cy="461665"/>
          </a:xfrm>
          <a:prstGeom prst="rect">
            <a:avLst/>
          </a:prstGeom>
          <a:noFill/>
        </p:spPr>
        <p:txBody>
          <a:bodyPr wrap="square">
            <a:spAutoFit/>
          </a:bodyPr>
          <a:lstStyle/>
          <a:p>
            <a:r>
              <a:rPr lang="en-US" altLang="zh-CN" sz="2400" b="1" dirty="0">
                <a:solidFill>
                  <a:srgbClr val="001E5E"/>
                </a:solidFill>
                <a:effectLst/>
                <a:latin typeface="Poppins" pitchFamily="2" charset="0"/>
              </a:rPr>
              <a:t>Noise</a:t>
            </a:r>
            <a:r>
              <a:rPr lang="zh-CN" altLang="en-US" sz="2400" b="1" dirty="0">
                <a:solidFill>
                  <a:srgbClr val="001E5E"/>
                </a:solidFill>
                <a:effectLst/>
                <a:latin typeface="Poppins" pitchFamily="2" charset="0"/>
              </a:rPr>
              <a:t> </a:t>
            </a:r>
            <a:r>
              <a:rPr lang="en-US" altLang="zh-CN" sz="2400" b="1" dirty="0">
                <a:solidFill>
                  <a:srgbClr val="001E5E"/>
                </a:solidFill>
                <a:effectLst/>
                <a:latin typeface="Poppins" pitchFamily="2" charset="0"/>
              </a:rPr>
              <a:t>Signal</a:t>
            </a:r>
            <a:endParaRPr lang="zh-CN" altLang="en-US" sz="2400" dirty="0"/>
          </a:p>
        </p:txBody>
      </p:sp>
      <p:pic>
        <p:nvPicPr>
          <p:cNvPr id="3" name="图片 2">
            <a:extLst>
              <a:ext uri="{FF2B5EF4-FFF2-40B4-BE49-F238E27FC236}">
                <a16:creationId xmlns:a16="http://schemas.microsoft.com/office/drawing/2014/main" id="{F3036238-1AB5-0C47-BF13-624481D7986B}"/>
              </a:ext>
            </a:extLst>
          </p:cNvPr>
          <p:cNvPicPr>
            <a:picLocks noChangeAspect="1"/>
          </p:cNvPicPr>
          <p:nvPr/>
        </p:nvPicPr>
        <p:blipFill>
          <a:blip r:embed="rId2"/>
          <a:stretch>
            <a:fillRect/>
          </a:stretch>
        </p:blipFill>
        <p:spPr>
          <a:xfrm>
            <a:off x="1261491" y="2243467"/>
            <a:ext cx="3938508" cy="3170359"/>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0C43142-3BC2-5C48-BC20-D4CBC34165D1}"/>
                  </a:ext>
                </a:extLst>
              </p:cNvPr>
              <p:cNvSpPr txBox="1"/>
              <p:nvPr/>
            </p:nvSpPr>
            <p:spPr>
              <a:xfrm>
                <a:off x="2066621" y="5521417"/>
                <a:ext cx="2460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0</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𝒩</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4" name="文本框 3">
                <a:extLst>
                  <a:ext uri="{FF2B5EF4-FFF2-40B4-BE49-F238E27FC236}">
                    <a16:creationId xmlns:a16="http://schemas.microsoft.com/office/drawing/2014/main" id="{50C43142-3BC2-5C48-BC20-D4CBC34165D1}"/>
                  </a:ext>
                </a:extLst>
              </p:cNvPr>
              <p:cNvSpPr txBox="1">
                <a:spLocks noRot="1" noChangeAspect="1" noMove="1" noResize="1" noEditPoints="1" noAdjustHandles="1" noChangeArrowheads="1" noChangeShapeType="1" noTextEdit="1"/>
              </p:cNvSpPr>
              <p:nvPr/>
            </p:nvSpPr>
            <p:spPr>
              <a:xfrm>
                <a:off x="2066621" y="5521417"/>
                <a:ext cx="2460802" cy="276999"/>
              </a:xfrm>
              <a:prstGeom prst="rect">
                <a:avLst/>
              </a:prstGeom>
              <a:blipFill>
                <a:blip r:embed="rId3"/>
                <a:stretch>
                  <a:fillRect l="-2051" r="-3077" b="-3478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54665DA-1702-9840-B469-E71B1438057D}"/>
              </a:ext>
            </a:extLst>
          </p:cNvPr>
          <p:cNvSpPr txBox="1"/>
          <p:nvPr/>
        </p:nvSpPr>
        <p:spPr>
          <a:xfrm>
            <a:off x="2066621" y="5906007"/>
            <a:ext cx="2637584" cy="461665"/>
          </a:xfrm>
          <a:prstGeom prst="rect">
            <a:avLst/>
          </a:prstGeom>
          <a:noFill/>
        </p:spPr>
        <p:txBody>
          <a:bodyPr wrap="square">
            <a:spAutoFit/>
          </a:bodyPr>
          <a:lstStyle/>
          <a:p>
            <a:r>
              <a:rPr lang="en-US" altLang="zh-CN" sz="2400" b="1" dirty="0">
                <a:solidFill>
                  <a:srgbClr val="001E5E"/>
                </a:solidFill>
                <a:effectLst/>
                <a:latin typeface="Poppins" pitchFamily="2" charset="0"/>
              </a:rPr>
              <a:t>Gaussian</a:t>
            </a:r>
            <a:r>
              <a:rPr lang="zh-CN" altLang="en-US" sz="2400" b="1" dirty="0">
                <a:solidFill>
                  <a:srgbClr val="001E5E"/>
                </a:solidFill>
                <a:effectLst/>
                <a:latin typeface="Poppins" pitchFamily="2" charset="0"/>
              </a:rPr>
              <a:t> </a:t>
            </a:r>
            <a:r>
              <a:rPr lang="en-US" altLang="zh-CN" sz="2400" b="1" dirty="0">
                <a:solidFill>
                  <a:srgbClr val="001E5E"/>
                </a:solidFill>
                <a:effectLst/>
                <a:latin typeface="Poppins" pitchFamily="2" charset="0"/>
              </a:rPr>
              <a:t>Noise</a:t>
            </a:r>
            <a:endParaRPr lang="zh-CN" altLang="en-US" sz="2400" dirty="0"/>
          </a:p>
        </p:txBody>
      </p:sp>
      <p:sp>
        <p:nvSpPr>
          <p:cNvPr id="14" name="文本框 13">
            <a:extLst>
              <a:ext uri="{FF2B5EF4-FFF2-40B4-BE49-F238E27FC236}">
                <a16:creationId xmlns:a16="http://schemas.microsoft.com/office/drawing/2014/main" id="{52483718-B6E6-5D4E-BA4F-B61AA27FEB57}"/>
              </a:ext>
            </a:extLst>
          </p:cNvPr>
          <p:cNvSpPr txBox="1"/>
          <p:nvPr/>
        </p:nvSpPr>
        <p:spPr>
          <a:xfrm>
            <a:off x="6756560" y="2597539"/>
            <a:ext cx="4058202" cy="2462213"/>
          </a:xfrm>
          <a:prstGeom prst="rect">
            <a:avLst/>
          </a:prstGeom>
          <a:noFill/>
        </p:spPr>
        <p:txBody>
          <a:bodyPr wrap="square">
            <a:spAutoFit/>
          </a:bodyPr>
          <a:lstStyle/>
          <a:p>
            <a:r>
              <a:rPr lang="en-US" altLang="zh-CN" sz="2000" dirty="0">
                <a:solidFill>
                  <a:srgbClr val="001E5E"/>
                </a:solidFill>
                <a:latin typeface="ArialMT"/>
              </a:rPr>
              <a:t>Almost</a:t>
            </a:r>
            <a:r>
              <a:rPr lang="zh-CN" altLang="en-US" sz="2000" dirty="0">
                <a:solidFill>
                  <a:srgbClr val="001E5E"/>
                </a:solidFill>
                <a:latin typeface="ArialMT"/>
              </a:rPr>
              <a:t> </a:t>
            </a:r>
            <a:r>
              <a:rPr lang="en-US" altLang="zh-CN" sz="2000" dirty="0">
                <a:solidFill>
                  <a:srgbClr val="001E5E"/>
                </a:solidFill>
                <a:latin typeface="ArialMT"/>
              </a:rPr>
              <a:t>nobody</a:t>
            </a:r>
            <a:r>
              <a:rPr lang="zh-CN" altLang="en-US" sz="2000" dirty="0">
                <a:solidFill>
                  <a:srgbClr val="001E5E"/>
                </a:solidFill>
                <a:latin typeface="ArialMT"/>
              </a:rPr>
              <a:t> </a:t>
            </a:r>
            <a:r>
              <a:rPr lang="en-US" altLang="zh-CN" sz="2000" dirty="0">
                <a:solidFill>
                  <a:srgbClr val="001E5E"/>
                </a:solidFill>
                <a:latin typeface="ArialMT"/>
              </a:rPr>
              <a:t>like</a:t>
            </a:r>
            <a:r>
              <a:rPr lang="zh-CN" altLang="en-US" sz="2000" dirty="0">
                <a:solidFill>
                  <a:srgbClr val="001E5E"/>
                </a:solidFill>
                <a:latin typeface="ArialMT"/>
              </a:rPr>
              <a:t> </a:t>
            </a:r>
            <a:r>
              <a:rPr lang="en-US" altLang="zh-CN" sz="2000" dirty="0">
                <a:solidFill>
                  <a:srgbClr val="001E5E"/>
                </a:solidFill>
                <a:latin typeface="ArialMT"/>
              </a:rPr>
              <a:t>noises,</a:t>
            </a:r>
            <a:r>
              <a:rPr lang="zh-CN" altLang="en-US" sz="2000" dirty="0">
                <a:solidFill>
                  <a:srgbClr val="001E5E"/>
                </a:solidFill>
                <a:latin typeface="ArialMT"/>
              </a:rPr>
              <a:t> </a:t>
            </a:r>
            <a:r>
              <a:rPr lang="en-US" altLang="zh-CN" sz="2000" dirty="0">
                <a:solidFill>
                  <a:srgbClr val="001E5E"/>
                </a:solidFill>
                <a:latin typeface="ArialMT"/>
              </a:rPr>
              <a:t>which</a:t>
            </a:r>
            <a:r>
              <a:rPr lang="zh-CN" altLang="en-US" sz="2000" dirty="0">
                <a:solidFill>
                  <a:srgbClr val="001E5E"/>
                </a:solidFill>
                <a:latin typeface="ArialMT"/>
              </a:rPr>
              <a:t> </a:t>
            </a:r>
            <a:r>
              <a:rPr lang="en-US" altLang="zh-CN" sz="2000" dirty="0">
                <a:solidFill>
                  <a:srgbClr val="001E5E"/>
                </a:solidFill>
                <a:latin typeface="ArialMT"/>
              </a:rPr>
              <a:t>bring</a:t>
            </a:r>
            <a:r>
              <a:rPr lang="zh-CN" altLang="en-US" sz="2000" dirty="0">
                <a:solidFill>
                  <a:srgbClr val="001E5E"/>
                </a:solidFill>
                <a:latin typeface="ArialMT"/>
              </a:rPr>
              <a:t> </a:t>
            </a:r>
            <a:r>
              <a:rPr lang="en-US" altLang="zh-CN" sz="2000" dirty="0">
                <a:solidFill>
                  <a:srgbClr val="001E5E"/>
                </a:solidFill>
                <a:latin typeface="ArialMT"/>
              </a:rPr>
              <a:t>unwanted</a:t>
            </a:r>
            <a:r>
              <a:rPr lang="zh-CN" altLang="en-US" sz="2000" dirty="0">
                <a:solidFill>
                  <a:srgbClr val="001E5E"/>
                </a:solidFill>
                <a:latin typeface="ArialMT"/>
              </a:rPr>
              <a:t> </a:t>
            </a:r>
            <a:r>
              <a:rPr lang="en-US" altLang="zh-CN" sz="2000" dirty="0">
                <a:solidFill>
                  <a:srgbClr val="001E5E"/>
                </a:solidFill>
                <a:latin typeface="ArialMT"/>
              </a:rPr>
              <a:t>information,</a:t>
            </a:r>
            <a:r>
              <a:rPr lang="zh-CN" altLang="en-US" sz="2000" dirty="0">
                <a:solidFill>
                  <a:srgbClr val="001E5E"/>
                </a:solidFill>
                <a:latin typeface="ArialMT"/>
              </a:rPr>
              <a:t> </a:t>
            </a:r>
            <a:r>
              <a:rPr lang="en-US" altLang="zh-CN" sz="2000" dirty="0">
                <a:solidFill>
                  <a:srgbClr val="001E5E"/>
                </a:solidFill>
                <a:latin typeface="ArialMT"/>
              </a:rPr>
              <a:t>and</a:t>
            </a:r>
            <a:r>
              <a:rPr lang="zh-CN" altLang="en-US" sz="2000" dirty="0">
                <a:solidFill>
                  <a:srgbClr val="001E5E"/>
                </a:solidFill>
                <a:latin typeface="ArialMT"/>
              </a:rPr>
              <a:t> </a:t>
            </a:r>
            <a:r>
              <a:rPr lang="en-US" altLang="zh-CN" sz="2000" dirty="0">
                <a:solidFill>
                  <a:srgbClr val="001E5E"/>
                </a:solidFill>
                <a:latin typeface="ArialMT"/>
              </a:rPr>
              <a:t>sometimes</a:t>
            </a:r>
            <a:r>
              <a:rPr lang="zh-CN" altLang="en-US" sz="2000" dirty="0">
                <a:solidFill>
                  <a:srgbClr val="001E5E"/>
                </a:solidFill>
                <a:latin typeface="ArialMT"/>
              </a:rPr>
              <a:t> </a:t>
            </a:r>
            <a:r>
              <a:rPr lang="en-US" altLang="zh-CN" sz="2000" dirty="0">
                <a:solidFill>
                  <a:srgbClr val="001E5E"/>
                </a:solidFill>
                <a:latin typeface="ArialMT"/>
              </a:rPr>
              <a:t>make</a:t>
            </a:r>
            <a:r>
              <a:rPr lang="zh-CN" altLang="en-US" sz="2000" dirty="0">
                <a:solidFill>
                  <a:srgbClr val="001E5E"/>
                </a:solidFill>
                <a:latin typeface="ArialMT"/>
              </a:rPr>
              <a:t> </a:t>
            </a:r>
            <a:r>
              <a:rPr lang="en-US" altLang="zh-CN" sz="2000" dirty="0">
                <a:solidFill>
                  <a:srgbClr val="001E5E"/>
                </a:solidFill>
                <a:latin typeface="ArialMT"/>
              </a:rPr>
              <a:t>data</a:t>
            </a:r>
            <a:r>
              <a:rPr lang="zh-CN" altLang="en-US" sz="2000" dirty="0">
                <a:solidFill>
                  <a:srgbClr val="001E5E"/>
                </a:solidFill>
                <a:latin typeface="ArialMT"/>
              </a:rPr>
              <a:t> </a:t>
            </a:r>
            <a:r>
              <a:rPr lang="en-US" altLang="zh-CN" sz="2000" dirty="0">
                <a:solidFill>
                  <a:srgbClr val="001E5E"/>
                </a:solidFill>
                <a:latin typeface="ArialMT"/>
              </a:rPr>
              <a:t>worse.</a:t>
            </a:r>
            <a:r>
              <a:rPr lang="zh-CN" altLang="en-US" sz="2000" dirty="0">
                <a:solidFill>
                  <a:srgbClr val="001E5E"/>
                </a:solidFill>
                <a:latin typeface="ArialMT"/>
              </a:rPr>
              <a:t> </a:t>
            </a:r>
            <a:endParaRPr lang="en-US" altLang="zh-CN" sz="2000" dirty="0">
              <a:solidFill>
                <a:srgbClr val="001E5E"/>
              </a:solidFill>
              <a:latin typeface="ArialMT"/>
            </a:endParaRPr>
          </a:p>
          <a:p>
            <a:endParaRPr lang="en-US" altLang="zh-CN" sz="2000" dirty="0">
              <a:solidFill>
                <a:srgbClr val="001E5E"/>
              </a:solidFill>
              <a:latin typeface="ArialMT"/>
            </a:endParaRPr>
          </a:p>
          <a:p>
            <a:r>
              <a:rPr lang="en-US" altLang="zh-CN" sz="2000" dirty="0">
                <a:solidFill>
                  <a:srgbClr val="001E5E"/>
                </a:solidFill>
                <a:latin typeface="ArialMT"/>
              </a:rPr>
              <a:t>!An</a:t>
            </a:r>
            <a:r>
              <a:rPr lang="zh-CN" altLang="en-US" sz="2000" dirty="0">
                <a:solidFill>
                  <a:srgbClr val="001E5E"/>
                </a:solidFill>
                <a:latin typeface="ArialMT"/>
              </a:rPr>
              <a:t> </a:t>
            </a:r>
            <a:r>
              <a:rPr lang="en-US" altLang="zh-CN" sz="2000" dirty="0">
                <a:solidFill>
                  <a:srgbClr val="001E5E"/>
                </a:solidFill>
                <a:latin typeface="ArialMT"/>
              </a:rPr>
              <a:t>Exception!</a:t>
            </a:r>
          </a:p>
          <a:p>
            <a:r>
              <a:rPr lang="en-GB" altLang="zh-CN" sz="1600" dirty="0">
                <a:solidFill>
                  <a:srgbClr val="001E5E"/>
                </a:solidFill>
                <a:latin typeface="ArialMT"/>
              </a:rPr>
              <a:t>The journal </a:t>
            </a:r>
            <a:r>
              <a:rPr lang="en-GB" altLang="zh-CN" sz="1600" b="1" i="1" dirty="0">
                <a:solidFill>
                  <a:srgbClr val="001E5E"/>
                </a:solidFill>
                <a:latin typeface="ArialMT"/>
              </a:rPr>
              <a:t>Frontiers in Neurology</a:t>
            </a:r>
            <a:r>
              <a:rPr lang="en-GB" altLang="zh-CN" sz="1600" dirty="0">
                <a:solidFill>
                  <a:srgbClr val="001E5E"/>
                </a:solidFill>
                <a:latin typeface="ArialMT"/>
              </a:rPr>
              <a:t> notes that white noise can also be a sleep aid in people with Insomnia</a:t>
            </a:r>
            <a:endParaRPr lang="zh-CN" altLang="en-US" sz="1600" dirty="0">
              <a:solidFill>
                <a:srgbClr val="001E5E"/>
              </a:solidFill>
              <a:latin typeface="ArialMT"/>
            </a:endParaRPr>
          </a:p>
        </p:txBody>
      </p:sp>
      <p:sp>
        <p:nvSpPr>
          <p:cNvPr id="2" name="文本框 1">
            <a:extLst>
              <a:ext uri="{FF2B5EF4-FFF2-40B4-BE49-F238E27FC236}">
                <a16:creationId xmlns:a16="http://schemas.microsoft.com/office/drawing/2014/main" id="{A74405C4-3A6D-8D46-985A-A85C7BC5989A}"/>
              </a:ext>
            </a:extLst>
          </p:cNvPr>
          <p:cNvSpPr txBox="1"/>
          <p:nvPr/>
        </p:nvSpPr>
        <p:spPr>
          <a:xfrm>
            <a:off x="6756560" y="5244417"/>
            <a:ext cx="3946129" cy="830997"/>
          </a:xfrm>
          <a:prstGeom prst="rect">
            <a:avLst/>
          </a:prstGeom>
          <a:noFill/>
        </p:spPr>
        <p:txBody>
          <a:bodyPr wrap="square" rtlCol="0">
            <a:spAutoFit/>
          </a:bodyPr>
          <a:lstStyle/>
          <a:p>
            <a:r>
              <a:rPr lang="en-US" altLang="zh-CN" sz="1600" dirty="0">
                <a:solidFill>
                  <a:srgbClr val="001E5E"/>
                </a:solidFill>
                <a:latin typeface="ArialMT"/>
              </a:rPr>
              <a:t>So</a:t>
            </a:r>
            <a:r>
              <a:rPr lang="zh-CN" altLang="en-US" sz="1600" dirty="0">
                <a:solidFill>
                  <a:srgbClr val="001E5E"/>
                </a:solidFill>
                <a:latin typeface="ArialMT"/>
              </a:rPr>
              <a:t> </a:t>
            </a:r>
            <a:r>
              <a:rPr lang="en-US" altLang="zh-CN" sz="1600" dirty="0">
                <a:solidFill>
                  <a:srgbClr val="001E5E"/>
                </a:solidFill>
                <a:latin typeface="ArialMT"/>
              </a:rPr>
              <a:t>if</a:t>
            </a:r>
            <a:r>
              <a:rPr lang="zh-CN" altLang="en-US" sz="1600" dirty="0">
                <a:solidFill>
                  <a:srgbClr val="001E5E"/>
                </a:solidFill>
                <a:latin typeface="ArialMT"/>
              </a:rPr>
              <a:t> </a:t>
            </a:r>
            <a:r>
              <a:rPr lang="en-US" altLang="zh-CN" sz="1600" dirty="0">
                <a:solidFill>
                  <a:srgbClr val="001E5E"/>
                </a:solidFill>
                <a:latin typeface="ArialMT"/>
              </a:rPr>
              <a:t>your</a:t>
            </a:r>
            <a:r>
              <a:rPr lang="zh-CN" altLang="en-US" sz="1600" dirty="0">
                <a:solidFill>
                  <a:srgbClr val="001E5E"/>
                </a:solidFill>
                <a:latin typeface="ArialMT"/>
              </a:rPr>
              <a:t> </a:t>
            </a:r>
            <a:r>
              <a:rPr lang="en-US" altLang="zh-CN" sz="1600" dirty="0">
                <a:solidFill>
                  <a:srgbClr val="001E5E"/>
                </a:solidFill>
                <a:latin typeface="ArialMT"/>
              </a:rPr>
              <a:t>data</a:t>
            </a:r>
            <a:r>
              <a:rPr lang="zh-CN" altLang="en-US" sz="1600" dirty="0">
                <a:solidFill>
                  <a:srgbClr val="001E5E"/>
                </a:solidFill>
                <a:latin typeface="ArialMT"/>
              </a:rPr>
              <a:t> </a:t>
            </a:r>
            <a:r>
              <a:rPr lang="en-US" altLang="zh-CN" sz="1600" dirty="0">
                <a:solidFill>
                  <a:srgbClr val="001E5E"/>
                </a:solidFill>
                <a:latin typeface="ArialMT"/>
              </a:rPr>
              <a:t>is</a:t>
            </a:r>
            <a:r>
              <a:rPr lang="zh-CN" altLang="en-US" sz="1600" dirty="0">
                <a:solidFill>
                  <a:srgbClr val="001E5E"/>
                </a:solidFill>
                <a:latin typeface="ArialMT"/>
              </a:rPr>
              <a:t> </a:t>
            </a:r>
            <a:r>
              <a:rPr lang="en-US" altLang="zh-CN" sz="1600" dirty="0">
                <a:solidFill>
                  <a:srgbClr val="001E5E"/>
                </a:solidFill>
                <a:latin typeface="ArialMT"/>
              </a:rPr>
              <a:t>polluted</a:t>
            </a:r>
            <a:r>
              <a:rPr lang="zh-CN" altLang="en-US" sz="1600" dirty="0">
                <a:solidFill>
                  <a:srgbClr val="001E5E"/>
                </a:solidFill>
                <a:latin typeface="ArialMT"/>
              </a:rPr>
              <a:t> </a:t>
            </a:r>
            <a:r>
              <a:rPr lang="en-US" altLang="zh-CN" sz="1600" dirty="0">
                <a:solidFill>
                  <a:srgbClr val="001E5E"/>
                </a:solidFill>
                <a:latin typeface="ArialMT"/>
              </a:rPr>
              <a:t>by</a:t>
            </a:r>
            <a:r>
              <a:rPr lang="zh-CN" altLang="en-US" sz="1600" dirty="0">
                <a:solidFill>
                  <a:srgbClr val="001E5E"/>
                </a:solidFill>
                <a:latin typeface="ArialMT"/>
              </a:rPr>
              <a:t> </a:t>
            </a:r>
            <a:r>
              <a:rPr lang="en-US" altLang="zh-CN" sz="1600" dirty="0">
                <a:solidFill>
                  <a:srgbClr val="001E5E"/>
                </a:solidFill>
                <a:latin typeface="ArialMT"/>
              </a:rPr>
              <a:t>noises,</a:t>
            </a:r>
            <a:r>
              <a:rPr lang="zh-CN" altLang="en-US" sz="1600" dirty="0">
                <a:solidFill>
                  <a:srgbClr val="001E5E"/>
                </a:solidFill>
                <a:latin typeface="ArialMT"/>
              </a:rPr>
              <a:t> </a:t>
            </a:r>
            <a:r>
              <a:rPr lang="en-US" altLang="zh-CN" sz="1600" dirty="0">
                <a:solidFill>
                  <a:srgbClr val="001E5E"/>
                </a:solidFill>
                <a:latin typeface="ArialMT"/>
              </a:rPr>
              <a:t>you</a:t>
            </a:r>
            <a:r>
              <a:rPr lang="zh-CN" altLang="en-US" sz="1600" dirty="0">
                <a:solidFill>
                  <a:srgbClr val="001E5E"/>
                </a:solidFill>
                <a:latin typeface="ArialMT"/>
              </a:rPr>
              <a:t> </a:t>
            </a:r>
            <a:r>
              <a:rPr lang="en-US" altLang="zh-CN" sz="1600" dirty="0">
                <a:solidFill>
                  <a:srgbClr val="001E5E"/>
                </a:solidFill>
                <a:latin typeface="ArialMT"/>
              </a:rPr>
              <a:t>may</a:t>
            </a:r>
            <a:r>
              <a:rPr lang="zh-CN" altLang="en-US" sz="1600" dirty="0">
                <a:solidFill>
                  <a:srgbClr val="001E5E"/>
                </a:solidFill>
                <a:latin typeface="ArialMT"/>
              </a:rPr>
              <a:t> </a:t>
            </a:r>
            <a:r>
              <a:rPr lang="en-US" altLang="zh-CN" sz="1600" dirty="0">
                <a:solidFill>
                  <a:srgbClr val="001E5E"/>
                </a:solidFill>
                <a:latin typeface="ArialMT"/>
              </a:rPr>
              <a:t>need</a:t>
            </a:r>
            <a:r>
              <a:rPr lang="zh-CN" altLang="en-US" sz="1600" dirty="0">
                <a:solidFill>
                  <a:srgbClr val="001E5E"/>
                </a:solidFill>
                <a:latin typeface="ArialMT"/>
              </a:rPr>
              <a:t> </a:t>
            </a:r>
            <a:r>
              <a:rPr lang="en-US" altLang="zh-CN" sz="1600" dirty="0">
                <a:solidFill>
                  <a:srgbClr val="001E5E"/>
                </a:solidFill>
                <a:latin typeface="ArialMT"/>
              </a:rPr>
              <a:t>to</a:t>
            </a:r>
            <a:r>
              <a:rPr lang="zh-CN" altLang="en-US" sz="1600" dirty="0">
                <a:solidFill>
                  <a:srgbClr val="001E5E"/>
                </a:solidFill>
                <a:latin typeface="ArialMT"/>
              </a:rPr>
              <a:t> </a:t>
            </a:r>
            <a:r>
              <a:rPr lang="en-US" altLang="zh-CN" sz="1600" dirty="0">
                <a:solidFill>
                  <a:srgbClr val="001E5E"/>
                </a:solidFill>
                <a:latin typeface="ArialMT"/>
              </a:rPr>
              <a:t>use</a:t>
            </a:r>
            <a:r>
              <a:rPr lang="zh-CN" altLang="en-US" sz="1600" dirty="0">
                <a:solidFill>
                  <a:srgbClr val="001E5E"/>
                </a:solidFill>
                <a:latin typeface="ArialMT"/>
              </a:rPr>
              <a:t> </a:t>
            </a:r>
            <a:r>
              <a:rPr lang="en-US" altLang="zh-CN" sz="1600" b="1" dirty="0">
                <a:solidFill>
                  <a:srgbClr val="001E5E"/>
                </a:solidFill>
                <a:latin typeface="ArialMT"/>
              </a:rPr>
              <a:t>Filters</a:t>
            </a:r>
            <a:r>
              <a:rPr lang="zh-CN" altLang="en-US" sz="1600" dirty="0">
                <a:solidFill>
                  <a:srgbClr val="001E5E"/>
                </a:solidFill>
                <a:latin typeface="ArialMT"/>
              </a:rPr>
              <a:t> </a:t>
            </a:r>
            <a:r>
              <a:rPr lang="en-US" altLang="zh-CN" sz="1600" dirty="0">
                <a:solidFill>
                  <a:srgbClr val="001E5E"/>
                </a:solidFill>
                <a:latin typeface="ArialMT"/>
              </a:rPr>
              <a:t>to</a:t>
            </a:r>
            <a:r>
              <a:rPr lang="zh-CN" altLang="en-US" sz="1600" dirty="0">
                <a:solidFill>
                  <a:srgbClr val="001E5E"/>
                </a:solidFill>
                <a:latin typeface="ArialMT"/>
              </a:rPr>
              <a:t> </a:t>
            </a:r>
            <a:r>
              <a:rPr lang="en-US" altLang="zh-CN" sz="1600" dirty="0">
                <a:solidFill>
                  <a:srgbClr val="001E5E"/>
                </a:solidFill>
                <a:latin typeface="ArialMT"/>
              </a:rPr>
              <a:t>reduce</a:t>
            </a:r>
            <a:r>
              <a:rPr lang="zh-CN" altLang="en-US" sz="1600" dirty="0">
                <a:solidFill>
                  <a:srgbClr val="001E5E"/>
                </a:solidFill>
                <a:latin typeface="ArialMT"/>
              </a:rPr>
              <a:t> </a:t>
            </a:r>
            <a:r>
              <a:rPr lang="en-US" altLang="zh-CN" sz="1600" dirty="0">
                <a:solidFill>
                  <a:srgbClr val="001E5E"/>
                </a:solidFill>
                <a:latin typeface="ArialMT"/>
              </a:rPr>
              <a:t>the</a:t>
            </a:r>
            <a:r>
              <a:rPr lang="zh-CN" altLang="en-US" sz="1600" dirty="0">
                <a:solidFill>
                  <a:srgbClr val="001E5E"/>
                </a:solidFill>
                <a:latin typeface="ArialMT"/>
              </a:rPr>
              <a:t> </a:t>
            </a:r>
            <a:r>
              <a:rPr lang="en-US" altLang="zh-CN" sz="1600" dirty="0">
                <a:solidFill>
                  <a:srgbClr val="001E5E"/>
                </a:solidFill>
                <a:latin typeface="ArialMT"/>
              </a:rPr>
              <a:t>noise.</a:t>
            </a:r>
            <a:endParaRPr lang="zh-CN" altLang="en-US" sz="1600" dirty="0">
              <a:solidFill>
                <a:srgbClr val="001E5E"/>
              </a:solidFill>
              <a:latin typeface="ArialMT"/>
            </a:endParaRPr>
          </a:p>
        </p:txBody>
      </p:sp>
    </p:spTree>
    <p:extLst>
      <p:ext uri="{BB962C8B-B14F-4D97-AF65-F5344CB8AC3E}">
        <p14:creationId xmlns:p14="http://schemas.microsoft.com/office/powerpoint/2010/main" val="848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30" y="874918"/>
            <a:ext cx="3328148" cy="523220"/>
          </a:xfrm>
          <a:prstGeom prst="rect">
            <a:avLst/>
          </a:prstGeom>
          <a:noFill/>
        </p:spPr>
        <p:txBody>
          <a:bodyPr wrap="square">
            <a:spAutoFit/>
          </a:bodyPr>
          <a:lstStyle/>
          <a:p>
            <a:r>
              <a:rPr lang="en-US" altLang="zh-CN" sz="2800" b="1" dirty="0">
                <a:solidFill>
                  <a:srgbClr val="001E5E"/>
                </a:solidFill>
                <a:effectLst/>
                <a:latin typeface="Poppins" pitchFamily="2" charset="0"/>
              </a:rPr>
              <a:t>1.3 Special</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Signal</a:t>
            </a:r>
          </a:p>
        </p:txBody>
      </p:sp>
      <p:sp>
        <p:nvSpPr>
          <p:cNvPr id="10" name="文本框 9">
            <a:extLst>
              <a:ext uri="{FF2B5EF4-FFF2-40B4-BE49-F238E27FC236}">
                <a16:creationId xmlns:a16="http://schemas.microsoft.com/office/drawing/2014/main" id="{D391CC35-7302-AE4B-B097-7ED606856A0D}"/>
              </a:ext>
            </a:extLst>
          </p:cNvPr>
          <p:cNvSpPr txBox="1"/>
          <p:nvPr/>
        </p:nvSpPr>
        <p:spPr>
          <a:xfrm>
            <a:off x="2217683" y="1644359"/>
            <a:ext cx="2158679" cy="461665"/>
          </a:xfrm>
          <a:prstGeom prst="rect">
            <a:avLst/>
          </a:prstGeom>
          <a:noFill/>
        </p:spPr>
        <p:txBody>
          <a:bodyPr wrap="square">
            <a:spAutoFit/>
          </a:bodyPr>
          <a:lstStyle/>
          <a:p>
            <a:r>
              <a:rPr lang="en-US" altLang="zh-CN" sz="2400" b="1" dirty="0">
                <a:solidFill>
                  <a:srgbClr val="001E5E"/>
                </a:solidFill>
                <a:effectLst/>
                <a:latin typeface="Poppins" pitchFamily="2" charset="0"/>
              </a:rPr>
              <a:t>Chirp</a:t>
            </a:r>
            <a:r>
              <a:rPr lang="zh-CN" altLang="en-US" sz="2400" b="1" dirty="0">
                <a:solidFill>
                  <a:srgbClr val="001E5E"/>
                </a:solidFill>
                <a:effectLst/>
                <a:latin typeface="Poppins" pitchFamily="2" charset="0"/>
              </a:rPr>
              <a:t> </a:t>
            </a:r>
            <a:r>
              <a:rPr lang="en-US" altLang="zh-CN" sz="2400" b="1" dirty="0">
                <a:solidFill>
                  <a:srgbClr val="001E5E"/>
                </a:solidFill>
                <a:effectLst/>
                <a:latin typeface="Poppins" pitchFamily="2" charset="0"/>
              </a:rPr>
              <a:t>Signal</a:t>
            </a:r>
            <a:endParaRPr lang="zh-CN" altLang="en-US" sz="2400" dirty="0"/>
          </a:p>
        </p:txBody>
      </p:sp>
      <p:sp>
        <p:nvSpPr>
          <p:cNvPr id="14" name="文本框 13">
            <a:extLst>
              <a:ext uri="{FF2B5EF4-FFF2-40B4-BE49-F238E27FC236}">
                <a16:creationId xmlns:a16="http://schemas.microsoft.com/office/drawing/2014/main" id="{52483718-B6E6-5D4E-BA4F-B61AA27FEB57}"/>
              </a:ext>
            </a:extLst>
          </p:cNvPr>
          <p:cNvSpPr txBox="1"/>
          <p:nvPr/>
        </p:nvSpPr>
        <p:spPr>
          <a:xfrm>
            <a:off x="6739687" y="5213641"/>
            <a:ext cx="3619500" cy="830997"/>
          </a:xfrm>
          <a:prstGeom prst="rect">
            <a:avLst/>
          </a:prstGeom>
          <a:noFill/>
        </p:spPr>
        <p:txBody>
          <a:bodyPr wrap="square">
            <a:spAutoFit/>
          </a:bodyPr>
          <a:lstStyle/>
          <a:p>
            <a:r>
              <a:rPr lang="en-US" altLang="zh-CN" sz="1600" dirty="0">
                <a:solidFill>
                  <a:srgbClr val="001E5E"/>
                </a:solidFill>
                <a:latin typeface="ArialMT"/>
              </a:rPr>
              <a:t>The</a:t>
            </a:r>
            <a:r>
              <a:rPr lang="zh-CN" altLang="en-US" sz="1600" dirty="0">
                <a:solidFill>
                  <a:srgbClr val="001E5E"/>
                </a:solidFill>
                <a:latin typeface="ArialMT"/>
              </a:rPr>
              <a:t> </a:t>
            </a:r>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Domain</a:t>
            </a:r>
            <a:r>
              <a:rPr lang="zh-CN" altLang="en-US" sz="1600" dirty="0">
                <a:solidFill>
                  <a:srgbClr val="001E5E"/>
                </a:solidFill>
                <a:latin typeface="ArialMT"/>
              </a:rPr>
              <a:t> </a:t>
            </a:r>
            <a:r>
              <a:rPr lang="en-US" altLang="zh-CN" sz="1600" dirty="0">
                <a:solidFill>
                  <a:srgbClr val="001E5E"/>
                </a:solidFill>
                <a:latin typeface="ArialMT"/>
              </a:rPr>
              <a:t>calculated</a:t>
            </a:r>
            <a:r>
              <a:rPr lang="zh-CN" altLang="en-US" sz="1600" dirty="0">
                <a:solidFill>
                  <a:srgbClr val="001E5E"/>
                </a:solidFill>
                <a:latin typeface="ArialMT"/>
              </a:rPr>
              <a:t> </a:t>
            </a:r>
            <a:r>
              <a:rPr lang="en-US" altLang="zh-CN" sz="1600" dirty="0">
                <a:solidFill>
                  <a:srgbClr val="001E5E"/>
                </a:solidFill>
                <a:latin typeface="ArialMT"/>
              </a:rPr>
              <a:t>by</a:t>
            </a:r>
            <a:r>
              <a:rPr lang="zh-CN" altLang="en-US" sz="1600" dirty="0">
                <a:solidFill>
                  <a:srgbClr val="001E5E"/>
                </a:solidFill>
                <a:latin typeface="ArialMT"/>
              </a:rPr>
              <a:t> </a:t>
            </a:r>
            <a:r>
              <a:rPr lang="en-US" altLang="zh-CN" sz="1600" dirty="0">
                <a:solidFill>
                  <a:srgbClr val="001E5E"/>
                </a:solidFill>
                <a:latin typeface="ArialMT"/>
              </a:rPr>
              <a:t>Fourier</a:t>
            </a:r>
            <a:r>
              <a:rPr lang="zh-CN" altLang="en-US" sz="1600" dirty="0">
                <a:solidFill>
                  <a:srgbClr val="001E5E"/>
                </a:solidFill>
                <a:latin typeface="ArialMT"/>
              </a:rPr>
              <a:t> </a:t>
            </a:r>
            <a:r>
              <a:rPr lang="en-US" altLang="zh-CN" sz="1600" dirty="0">
                <a:solidFill>
                  <a:srgbClr val="001E5E"/>
                </a:solidFill>
                <a:latin typeface="ArialMT"/>
              </a:rPr>
              <a:t>Transform</a:t>
            </a:r>
            <a:r>
              <a:rPr lang="zh-CN" altLang="en-US" sz="1600" dirty="0">
                <a:solidFill>
                  <a:srgbClr val="001E5E"/>
                </a:solidFill>
                <a:latin typeface="ArialMT"/>
              </a:rPr>
              <a:t> </a:t>
            </a:r>
            <a:r>
              <a:rPr lang="en-US" altLang="zh-CN" sz="1600" dirty="0">
                <a:solidFill>
                  <a:srgbClr val="001E5E"/>
                </a:solidFill>
                <a:latin typeface="ArialMT"/>
              </a:rPr>
              <a:t>cannot</a:t>
            </a:r>
            <a:r>
              <a:rPr lang="zh-CN" altLang="en-US" sz="1600" dirty="0">
                <a:solidFill>
                  <a:srgbClr val="001E5E"/>
                </a:solidFill>
                <a:latin typeface="ArialMT"/>
              </a:rPr>
              <a:t> </a:t>
            </a:r>
            <a:r>
              <a:rPr lang="en-US" altLang="zh-CN" sz="1600" dirty="0">
                <a:solidFill>
                  <a:srgbClr val="001E5E"/>
                </a:solidFill>
                <a:latin typeface="ArialMT"/>
              </a:rPr>
              <a:t>show</a:t>
            </a:r>
            <a:r>
              <a:rPr lang="zh-CN" altLang="en-US" sz="1600" dirty="0">
                <a:solidFill>
                  <a:srgbClr val="001E5E"/>
                </a:solidFill>
                <a:latin typeface="ArialMT"/>
              </a:rPr>
              <a:t> </a:t>
            </a:r>
            <a:r>
              <a:rPr lang="en-US" altLang="zh-CN" sz="1600" dirty="0">
                <a:solidFill>
                  <a:srgbClr val="001E5E"/>
                </a:solidFill>
                <a:latin typeface="ArialMT"/>
              </a:rPr>
              <a:t>the</a:t>
            </a:r>
            <a:r>
              <a:rPr lang="zh-CN" altLang="en-US" sz="1600" dirty="0">
                <a:solidFill>
                  <a:srgbClr val="001E5E"/>
                </a:solidFill>
                <a:latin typeface="ArialMT"/>
              </a:rPr>
              <a:t> </a:t>
            </a:r>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change</a:t>
            </a:r>
            <a:r>
              <a:rPr lang="zh-CN" altLang="en-US" sz="1600" dirty="0">
                <a:solidFill>
                  <a:srgbClr val="001E5E"/>
                </a:solidFill>
                <a:latin typeface="ArialMT"/>
              </a:rPr>
              <a:t> </a:t>
            </a:r>
            <a:r>
              <a:rPr lang="en-US" altLang="zh-CN" sz="1600" dirty="0">
                <a:solidFill>
                  <a:srgbClr val="001E5E"/>
                </a:solidFill>
                <a:latin typeface="ArialMT"/>
              </a:rPr>
              <a:t>in</a:t>
            </a:r>
            <a:r>
              <a:rPr lang="zh-CN" altLang="en-US" sz="1600" dirty="0">
                <a:solidFill>
                  <a:srgbClr val="001E5E"/>
                </a:solidFill>
                <a:latin typeface="ArialMT"/>
              </a:rPr>
              <a:t> </a:t>
            </a:r>
            <a:r>
              <a:rPr lang="en-US" altLang="zh-CN" sz="1600" dirty="0">
                <a:solidFill>
                  <a:srgbClr val="001E5E"/>
                </a:solidFill>
                <a:latin typeface="ArialMT"/>
              </a:rPr>
              <a:t>time</a:t>
            </a:r>
            <a:r>
              <a:rPr lang="zh-CN" altLang="en-US" sz="1600" dirty="0">
                <a:solidFill>
                  <a:srgbClr val="001E5E"/>
                </a:solidFill>
                <a:latin typeface="ArialMT"/>
              </a:rPr>
              <a:t> </a:t>
            </a:r>
            <a:r>
              <a:rPr lang="en-US" altLang="zh-CN" sz="1600" dirty="0">
                <a:solidFill>
                  <a:srgbClr val="001E5E"/>
                </a:solidFill>
                <a:latin typeface="ArialMT"/>
              </a:rPr>
              <a:t>domain.</a:t>
            </a:r>
            <a:endParaRPr lang="zh-CN" altLang="en-US" sz="1600" dirty="0">
              <a:solidFill>
                <a:srgbClr val="001E5E"/>
              </a:solidFill>
              <a:latin typeface="ArialM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1BEEF3-B8EC-644D-B5EB-03EA28B4FA61}"/>
                  </a:ext>
                </a:extLst>
              </p:cNvPr>
              <p:cNvSpPr txBox="1"/>
              <p:nvPr/>
            </p:nvSpPr>
            <p:spPr>
              <a:xfrm>
                <a:off x="1436472" y="5213641"/>
                <a:ext cx="40158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𝑥</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e>
                      </m:d>
                      <m:r>
                        <a:rPr kumimoji="1" lang="en-US" altLang="zh-CN" b="0" i="1" smtClean="0">
                          <a:latin typeface="Cambria Math" panose="02040503050406030204" pitchFamily="18" charset="0"/>
                        </a:rPr>
                        <m:t>=</m:t>
                      </m:r>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sin</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𝜙</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𝑐𝑡</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𝑓</m:t>
                              </m:r>
                            </m:e>
                            <m:sub>
                              <m:r>
                                <a:rPr kumimoji="1" lang="en-US" altLang="zh-CN" b="0" i="1" smtClean="0">
                                  <a:latin typeface="Cambria Math" panose="02040503050406030204" pitchFamily="18" charset="0"/>
                                </a:rPr>
                                <m:t>0</m:t>
                              </m:r>
                            </m:sub>
                          </m:sSub>
                        </m:e>
                      </m:func>
                    </m:oMath>
                  </m:oMathPara>
                </a14:m>
                <a:endParaRPr kumimoji="1" lang="zh-CN" altLang="en-US" dirty="0"/>
              </a:p>
            </p:txBody>
          </p:sp>
        </mc:Choice>
        <mc:Fallback xmlns="">
          <p:sp>
            <p:nvSpPr>
              <p:cNvPr id="8" name="文本框 7">
                <a:extLst>
                  <a:ext uri="{FF2B5EF4-FFF2-40B4-BE49-F238E27FC236}">
                    <a16:creationId xmlns:a16="http://schemas.microsoft.com/office/drawing/2014/main" id="{851BEEF3-B8EC-644D-B5EB-03EA28B4FA61}"/>
                  </a:ext>
                </a:extLst>
              </p:cNvPr>
              <p:cNvSpPr txBox="1">
                <a:spLocks noRot="1" noChangeAspect="1" noMove="1" noResize="1" noEditPoints="1" noAdjustHandles="1" noChangeArrowheads="1" noChangeShapeType="1" noTextEdit="1"/>
              </p:cNvSpPr>
              <p:nvPr/>
            </p:nvSpPr>
            <p:spPr>
              <a:xfrm>
                <a:off x="1436472" y="5213641"/>
                <a:ext cx="4015843" cy="276999"/>
              </a:xfrm>
              <a:prstGeom prst="rect">
                <a:avLst/>
              </a:prstGeom>
              <a:blipFill>
                <a:blip r:embed="rId3"/>
                <a:stretch>
                  <a:fillRect t="-4348" b="-3478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C99037E-EFD1-FF49-B48B-37AF1413880F}"/>
              </a:ext>
            </a:extLst>
          </p:cNvPr>
          <p:cNvSpPr txBox="1"/>
          <p:nvPr/>
        </p:nvSpPr>
        <p:spPr>
          <a:xfrm>
            <a:off x="1462276" y="5644528"/>
            <a:ext cx="4228604" cy="338554"/>
          </a:xfrm>
          <a:prstGeom prst="rect">
            <a:avLst/>
          </a:prstGeom>
          <a:noFill/>
        </p:spPr>
        <p:txBody>
          <a:bodyPr wrap="square" rtlCol="0">
            <a:spAutoFit/>
          </a:bodyPr>
          <a:lstStyle/>
          <a:p>
            <a:r>
              <a:rPr lang="en-US" altLang="zh-CN" sz="1600" dirty="0">
                <a:solidFill>
                  <a:srgbClr val="001E5E"/>
                </a:solidFill>
                <a:latin typeface="ArialMT"/>
              </a:rPr>
              <a:t>Its</a:t>
            </a:r>
            <a:r>
              <a:rPr lang="zh-CN" altLang="en-US" sz="1600" dirty="0">
                <a:solidFill>
                  <a:srgbClr val="001E5E"/>
                </a:solidFill>
                <a:latin typeface="ArialMT"/>
              </a:rPr>
              <a:t> </a:t>
            </a:r>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will</a:t>
            </a:r>
            <a:r>
              <a:rPr lang="zh-CN" altLang="en-US" sz="1600" dirty="0">
                <a:solidFill>
                  <a:srgbClr val="001E5E"/>
                </a:solidFill>
                <a:latin typeface="ArialMT"/>
              </a:rPr>
              <a:t> </a:t>
            </a:r>
            <a:r>
              <a:rPr lang="en-US" altLang="zh-CN" sz="1600" dirty="0">
                <a:solidFill>
                  <a:srgbClr val="001E5E"/>
                </a:solidFill>
                <a:latin typeface="ArialMT"/>
              </a:rPr>
              <a:t>linearly</a:t>
            </a:r>
            <a:r>
              <a:rPr lang="zh-CN" altLang="en-US" sz="1600" dirty="0">
                <a:solidFill>
                  <a:srgbClr val="001E5E"/>
                </a:solidFill>
                <a:latin typeface="ArialMT"/>
              </a:rPr>
              <a:t> </a:t>
            </a:r>
            <a:r>
              <a:rPr lang="en-US" altLang="zh-CN" sz="1600" dirty="0">
                <a:solidFill>
                  <a:srgbClr val="001E5E"/>
                </a:solidFill>
                <a:latin typeface="ArialMT"/>
              </a:rPr>
              <a:t>change</a:t>
            </a:r>
            <a:r>
              <a:rPr lang="zh-CN" altLang="en-US" sz="1600" dirty="0">
                <a:solidFill>
                  <a:srgbClr val="001E5E"/>
                </a:solidFill>
                <a:latin typeface="ArialMT"/>
              </a:rPr>
              <a:t> </a:t>
            </a:r>
            <a:r>
              <a:rPr lang="en-US" altLang="zh-CN" sz="1600" dirty="0">
                <a:solidFill>
                  <a:srgbClr val="001E5E"/>
                </a:solidFill>
                <a:latin typeface="ArialMT"/>
              </a:rPr>
              <a:t>with</a:t>
            </a:r>
            <a:r>
              <a:rPr lang="zh-CN" altLang="en-US" sz="1600" dirty="0">
                <a:solidFill>
                  <a:srgbClr val="001E5E"/>
                </a:solidFill>
                <a:latin typeface="ArialMT"/>
              </a:rPr>
              <a:t> </a:t>
            </a:r>
            <a:r>
              <a:rPr lang="en-US" altLang="zh-CN" sz="1600" dirty="0">
                <a:solidFill>
                  <a:srgbClr val="001E5E"/>
                </a:solidFill>
                <a:latin typeface="ArialMT"/>
              </a:rPr>
              <a:t>time.</a:t>
            </a:r>
            <a:endParaRPr lang="zh-CN" altLang="en-US" sz="1600" dirty="0">
              <a:solidFill>
                <a:srgbClr val="001E5E"/>
              </a:solidFill>
              <a:latin typeface="ArialMT"/>
            </a:endParaRPr>
          </a:p>
        </p:txBody>
      </p:sp>
      <p:pic>
        <p:nvPicPr>
          <p:cNvPr id="11" name="图片 10">
            <a:extLst>
              <a:ext uri="{FF2B5EF4-FFF2-40B4-BE49-F238E27FC236}">
                <a16:creationId xmlns:a16="http://schemas.microsoft.com/office/drawing/2014/main" id="{E0F2AE7F-7744-314E-9095-090BAE7C99EE}"/>
              </a:ext>
            </a:extLst>
          </p:cNvPr>
          <p:cNvPicPr>
            <a:picLocks noChangeAspect="1"/>
          </p:cNvPicPr>
          <p:nvPr/>
        </p:nvPicPr>
        <p:blipFill>
          <a:blip r:embed="rId4"/>
          <a:stretch>
            <a:fillRect/>
          </a:stretch>
        </p:blipFill>
        <p:spPr>
          <a:xfrm>
            <a:off x="6671522" y="2176852"/>
            <a:ext cx="3619500" cy="2882900"/>
          </a:xfrm>
          <a:prstGeom prst="rect">
            <a:avLst/>
          </a:prstGeom>
        </p:spPr>
      </p:pic>
      <p:pic>
        <p:nvPicPr>
          <p:cNvPr id="15" name="图片 14">
            <a:extLst>
              <a:ext uri="{FF2B5EF4-FFF2-40B4-BE49-F238E27FC236}">
                <a16:creationId xmlns:a16="http://schemas.microsoft.com/office/drawing/2014/main" id="{5757A84E-412C-444F-8203-0461B2D82BC7}"/>
              </a:ext>
            </a:extLst>
          </p:cNvPr>
          <p:cNvPicPr>
            <a:picLocks noChangeAspect="1"/>
          </p:cNvPicPr>
          <p:nvPr/>
        </p:nvPicPr>
        <p:blipFill>
          <a:blip r:embed="rId5"/>
          <a:stretch>
            <a:fillRect/>
          </a:stretch>
        </p:blipFill>
        <p:spPr>
          <a:xfrm>
            <a:off x="6765087" y="2224051"/>
            <a:ext cx="3594100" cy="2882900"/>
          </a:xfrm>
          <a:prstGeom prst="rect">
            <a:avLst/>
          </a:prstGeom>
        </p:spPr>
      </p:pic>
      <p:sp>
        <p:nvSpPr>
          <p:cNvPr id="16" name="文本框 15">
            <a:extLst>
              <a:ext uri="{FF2B5EF4-FFF2-40B4-BE49-F238E27FC236}">
                <a16:creationId xmlns:a16="http://schemas.microsoft.com/office/drawing/2014/main" id="{7AEA646D-F54E-D144-8157-0FDB9E0100AF}"/>
              </a:ext>
            </a:extLst>
          </p:cNvPr>
          <p:cNvSpPr txBox="1"/>
          <p:nvPr/>
        </p:nvSpPr>
        <p:spPr>
          <a:xfrm>
            <a:off x="6765087" y="1832152"/>
            <a:ext cx="3811031" cy="338554"/>
          </a:xfrm>
          <a:prstGeom prst="rect">
            <a:avLst/>
          </a:prstGeom>
          <a:noFill/>
        </p:spPr>
        <p:txBody>
          <a:bodyPr wrap="square" rtlCol="0">
            <a:spAutoFit/>
          </a:bodyPr>
          <a:lstStyle/>
          <a:p>
            <a:r>
              <a:rPr lang="en-US" altLang="zh-CN" sz="1600" b="1" dirty="0">
                <a:solidFill>
                  <a:srgbClr val="001E5E"/>
                </a:solidFill>
                <a:latin typeface="ArialMT"/>
              </a:rPr>
              <a:t>Short</a:t>
            </a:r>
            <a:r>
              <a:rPr lang="zh-CN" altLang="en-US" sz="1600" b="1" dirty="0">
                <a:solidFill>
                  <a:srgbClr val="001E5E"/>
                </a:solidFill>
                <a:latin typeface="ArialMT"/>
              </a:rPr>
              <a:t> </a:t>
            </a:r>
            <a:r>
              <a:rPr lang="en-US" altLang="zh-CN" sz="1600" b="1" dirty="0">
                <a:solidFill>
                  <a:srgbClr val="001E5E"/>
                </a:solidFill>
                <a:latin typeface="ArialMT"/>
              </a:rPr>
              <a:t>Time</a:t>
            </a:r>
            <a:r>
              <a:rPr lang="zh-CN" altLang="en-US" sz="1600" b="1" dirty="0">
                <a:solidFill>
                  <a:srgbClr val="001E5E"/>
                </a:solidFill>
                <a:latin typeface="ArialMT"/>
              </a:rPr>
              <a:t> </a:t>
            </a:r>
            <a:r>
              <a:rPr lang="en-US" altLang="zh-CN" sz="1600" b="1" dirty="0">
                <a:solidFill>
                  <a:srgbClr val="001E5E"/>
                </a:solidFill>
                <a:latin typeface="ArialMT"/>
              </a:rPr>
              <a:t>Fourier</a:t>
            </a:r>
            <a:r>
              <a:rPr lang="zh-CN" altLang="en-US" sz="1600" b="1" dirty="0">
                <a:solidFill>
                  <a:srgbClr val="001E5E"/>
                </a:solidFill>
                <a:latin typeface="ArialMT"/>
              </a:rPr>
              <a:t> </a:t>
            </a:r>
            <a:r>
              <a:rPr lang="en-US" altLang="zh-CN" sz="1600" b="1" dirty="0">
                <a:solidFill>
                  <a:srgbClr val="001E5E"/>
                </a:solidFill>
                <a:latin typeface="ArialMT"/>
              </a:rPr>
              <a:t>Transform</a:t>
            </a:r>
            <a:r>
              <a:rPr lang="zh-CN" altLang="en-US" sz="1600" b="1" dirty="0">
                <a:solidFill>
                  <a:srgbClr val="001E5E"/>
                </a:solidFill>
                <a:latin typeface="ArialMT"/>
              </a:rPr>
              <a:t> </a:t>
            </a:r>
            <a:r>
              <a:rPr lang="en-US" altLang="zh-CN" sz="1600" b="1" dirty="0">
                <a:solidFill>
                  <a:srgbClr val="001E5E"/>
                </a:solidFill>
                <a:latin typeface="ArialMT"/>
              </a:rPr>
              <a:t>(STFT)</a:t>
            </a:r>
            <a:endParaRPr lang="zh-CN" altLang="en-US" sz="1600" b="1" dirty="0">
              <a:solidFill>
                <a:srgbClr val="001E5E"/>
              </a:solidFill>
              <a:latin typeface="ArialMT"/>
            </a:endParaRPr>
          </a:p>
        </p:txBody>
      </p:sp>
      <p:sp>
        <p:nvSpPr>
          <p:cNvPr id="19" name="矩形 18">
            <a:extLst>
              <a:ext uri="{FF2B5EF4-FFF2-40B4-BE49-F238E27FC236}">
                <a16:creationId xmlns:a16="http://schemas.microsoft.com/office/drawing/2014/main" id="{3B9F3B46-293C-1841-BF2B-AC335E0D4CD9}"/>
              </a:ext>
            </a:extLst>
          </p:cNvPr>
          <p:cNvSpPr/>
          <p:nvPr/>
        </p:nvSpPr>
        <p:spPr>
          <a:xfrm>
            <a:off x="7180152" y="2513401"/>
            <a:ext cx="497655" cy="2209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9E82C7F2-FEF6-B422-A455-17E785E809A5}"/>
              </a:ext>
            </a:extLst>
          </p:cNvPr>
          <p:cNvPicPr>
            <a:picLocks noChangeAspect="1"/>
          </p:cNvPicPr>
          <p:nvPr/>
        </p:nvPicPr>
        <p:blipFill>
          <a:blip r:embed="rId6"/>
          <a:stretch>
            <a:fillRect/>
          </a:stretch>
        </p:blipFill>
        <p:spPr>
          <a:xfrm>
            <a:off x="1647343" y="2210090"/>
            <a:ext cx="3594100" cy="2896861"/>
          </a:xfrm>
          <a:prstGeom prst="rect">
            <a:avLst/>
          </a:prstGeom>
        </p:spPr>
      </p:pic>
      <p:sp>
        <p:nvSpPr>
          <p:cNvPr id="17" name="矩形 16">
            <a:extLst>
              <a:ext uri="{FF2B5EF4-FFF2-40B4-BE49-F238E27FC236}">
                <a16:creationId xmlns:a16="http://schemas.microsoft.com/office/drawing/2014/main" id="{D09101FC-F6B6-E84A-A434-24134D87816A}"/>
              </a:ext>
            </a:extLst>
          </p:cNvPr>
          <p:cNvSpPr/>
          <p:nvPr/>
        </p:nvSpPr>
        <p:spPr>
          <a:xfrm>
            <a:off x="2119421" y="2468177"/>
            <a:ext cx="508165" cy="22550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143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5" presetClass="exit" presetSubtype="10" fill="hold" nodeType="withEffect">
                                  <p:stCondLst>
                                    <p:cond delay="0"/>
                                  </p:stCondLst>
                                  <p:childTnLst>
                                    <p:animEffect transition="out" filter="checkerboard(across)">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par>
                          <p:cTn id="19" fill="hold">
                            <p:stCondLst>
                              <p:cond delay="500"/>
                            </p:stCondLst>
                            <p:childTnLst>
                              <p:par>
                                <p:cTn id="20" presetID="5" presetClass="entr" presetSubtype="1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par>
                                <p:cTn id="23" presetID="5"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heckerboard(across)">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heckerboard(across)">
                                      <p:cBhvr>
                                        <p:cTn id="30" dur="500"/>
                                        <p:tgtEl>
                                          <p:spTgt spid="1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checkerboard(across)">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2.08333E-6 -4.07407E-6 L 0.04075 -0.00069 " pathEditMode="relative" rAng="0" ptsTypes="AA">
                                      <p:cBhvr>
                                        <p:cTn id="37" dur="2000" fill="hold"/>
                                        <p:tgtEl>
                                          <p:spTgt spid="17"/>
                                        </p:tgtEl>
                                        <p:attrNameLst>
                                          <p:attrName>ppt_x</p:attrName>
                                          <p:attrName>ppt_y</p:attrName>
                                        </p:attrNameLst>
                                      </p:cBhvr>
                                      <p:rCtr x="2031" y="-46"/>
                                    </p:animMotion>
                                  </p:childTnLst>
                                </p:cTn>
                              </p:par>
                              <p:par>
                                <p:cTn id="38" presetID="42" presetClass="path" presetSubtype="0" accel="50000" decel="50000" fill="hold" grpId="1" nodeType="withEffect">
                                  <p:stCondLst>
                                    <p:cond delay="0"/>
                                  </p:stCondLst>
                                  <p:childTnLst>
                                    <p:animMotion origin="layout" path="M -4.79167E-6 3.7037E-6 L 0.04076 0.00046 " pathEditMode="relative" rAng="0" ptsTypes="AA">
                                      <p:cBhvr>
                                        <p:cTn id="39" dur="2000" fill="hold"/>
                                        <p:tgtEl>
                                          <p:spTgt spid="19"/>
                                        </p:tgtEl>
                                        <p:attrNameLst>
                                          <p:attrName>ppt_x</p:attrName>
                                          <p:attrName>ppt_y</p:attrName>
                                        </p:attrNameLst>
                                      </p:cBhvr>
                                      <p:rCtr x="203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9" grpId="0" animBg="1"/>
      <p:bldP spid="19" grpId="1" animBg="1"/>
      <p:bldP spid="17" grpId="0" animBg="1"/>
      <p:bldP spid="1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30" y="874918"/>
            <a:ext cx="2652425" cy="523220"/>
          </a:xfrm>
          <a:prstGeom prst="rect">
            <a:avLst/>
          </a:prstGeom>
          <a:noFill/>
        </p:spPr>
        <p:txBody>
          <a:bodyPr wrap="square">
            <a:spAutoFit/>
          </a:bodyPr>
          <a:lstStyle/>
          <a:p>
            <a:r>
              <a:rPr lang="en-US" altLang="zh-CN" sz="2800" b="1" dirty="0">
                <a:solidFill>
                  <a:srgbClr val="001E5E"/>
                </a:solidFill>
                <a:effectLst/>
                <a:latin typeface="Poppins" pitchFamily="2" charset="0"/>
              </a:rPr>
              <a:t>1.4</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Music</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Flat</a:t>
            </a:r>
          </a:p>
        </p:txBody>
      </p:sp>
      <p:sp>
        <p:nvSpPr>
          <p:cNvPr id="18" name="文本框 17">
            <a:extLst>
              <a:ext uri="{FF2B5EF4-FFF2-40B4-BE49-F238E27FC236}">
                <a16:creationId xmlns:a16="http://schemas.microsoft.com/office/drawing/2014/main" id="{AE209525-7715-4545-B285-21371FEB8935}"/>
              </a:ext>
            </a:extLst>
          </p:cNvPr>
          <p:cNvSpPr txBox="1"/>
          <p:nvPr/>
        </p:nvSpPr>
        <p:spPr>
          <a:xfrm>
            <a:off x="3047114" y="1475673"/>
            <a:ext cx="6097772" cy="646331"/>
          </a:xfrm>
          <a:prstGeom prst="rect">
            <a:avLst/>
          </a:prstGeom>
          <a:noFill/>
        </p:spPr>
        <p:txBody>
          <a:bodyPr wrap="square">
            <a:spAutoFit/>
          </a:bodyPr>
          <a:lstStyle/>
          <a:p>
            <a:r>
              <a:rPr lang="en-US" altLang="zh-CN" sz="1800" dirty="0">
                <a:solidFill>
                  <a:srgbClr val="001E5E"/>
                </a:solidFill>
                <a:latin typeface="ArialMT"/>
              </a:rPr>
              <a:t>In</a:t>
            </a:r>
            <a:r>
              <a:rPr lang="zh-CN" altLang="en-US" sz="1800" dirty="0">
                <a:solidFill>
                  <a:srgbClr val="001E5E"/>
                </a:solidFill>
                <a:latin typeface="ArialMT"/>
              </a:rPr>
              <a:t> </a:t>
            </a:r>
            <a:r>
              <a:rPr lang="en-US" altLang="zh-CN" dirty="0">
                <a:solidFill>
                  <a:srgbClr val="001E5E"/>
                </a:solidFill>
                <a:latin typeface="ArialMT"/>
              </a:rPr>
              <a:t>Lab</a:t>
            </a:r>
            <a:r>
              <a:rPr lang="zh-CN" altLang="en-US" dirty="0">
                <a:solidFill>
                  <a:srgbClr val="001E5E"/>
                </a:solidFill>
                <a:latin typeface="ArialMT"/>
              </a:rPr>
              <a:t> </a:t>
            </a:r>
            <a:r>
              <a:rPr lang="en-US" altLang="zh-CN" dirty="0">
                <a:solidFill>
                  <a:srgbClr val="001E5E"/>
                </a:solidFill>
                <a:latin typeface="ArialMT"/>
              </a:rPr>
              <a:t>1,</a:t>
            </a:r>
            <a:r>
              <a:rPr lang="zh-CN" altLang="en-US" dirty="0">
                <a:solidFill>
                  <a:srgbClr val="001E5E"/>
                </a:solidFill>
                <a:latin typeface="ArialMT"/>
              </a:rPr>
              <a:t> </a:t>
            </a:r>
            <a:r>
              <a:rPr lang="en-US" altLang="zh-CN" dirty="0">
                <a:solidFill>
                  <a:srgbClr val="001E5E"/>
                </a:solidFill>
                <a:latin typeface="ArialMT"/>
              </a:rPr>
              <a:t>you</a:t>
            </a:r>
            <a:r>
              <a:rPr lang="zh-CN" altLang="en-US" dirty="0">
                <a:solidFill>
                  <a:srgbClr val="001E5E"/>
                </a:solidFill>
                <a:latin typeface="ArialMT"/>
              </a:rPr>
              <a:t> </a:t>
            </a:r>
            <a:r>
              <a:rPr lang="en-US" altLang="zh-CN" dirty="0">
                <a:solidFill>
                  <a:srgbClr val="001E5E"/>
                </a:solidFill>
                <a:latin typeface="ArialMT"/>
              </a:rPr>
              <a:t>are</a:t>
            </a:r>
            <a:r>
              <a:rPr lang="zh-CN" altLang="en-US" dirty="0">
                <a:solidFill>
                  <a:srgbClr val="001E5E"/>
                </a:solidFill>
                <a:latin typeface="ArialMT"/>
              </a:rPr>
              <a:t> </a:t>
            </a:r>
            <a:r>
              <a:rPr lang="en-US" altLang="zh-CN" dirty="0">
                <a:solidFill>
                  <a:srgbClr val="001E5E"/>
                </a:solidFill>
                <a:latin typeface="ArialMT"/>
              </a:rPr>
              <a:t>asked</a:t>
            </a:r>
            <a:r>
              <a:rPr lang="zh-CN" altLang="en-US" dirty="0">
                <a:solidFill>
                  <a:srgbClr val="001E5E"/>
                </a:solidFill>
                <a:latin typeface="ArialMT"/>
              </a:rPr>
              <a:t> </a:t>
            </a:r>
            <a:r>
              <a:rPr lang="en-US" altLang="zh-CN" dirty="0">
                <a:solidFill>
                  <a:srgbClr val="001E5E"/>
                </a:solidFill>
                <a:latin typeface="ArialMT"/>
              </a:rPr>
              <a:t>to</a:t>
            </a:r>
            <a:r>
              <a:rPr lang="zh-CN" altLang="en-US" dirty="0">
                <a:solidFill>
                  <a:srgbClr val="001E5E"/>
                </a:solidFill>
                <a:latin typeface="ArialMT"/>
              </a:rPr>
              <a:t> </a:t>
            </a:r>
            <a:r>
              <a:rPr lang="en-US" altLang="zh-CN" dirty="0">
                <a:solidFill>
                  <a:srgbClr val="001E5E"/>
                </a:solidFill>
                <a:latin typeface="ArialMT"/>
              </a:rPr>
              <a:t>restore</a:t>
            </a:r>
            <a:r>
              <a:rPr lang="zh-CN" altLang="en-US" dirty="0">
                <a:solidFill>
                  <a:srgbClr val="001E5E"/>
                </a:solidFill>
                <a:latin typeface="ArialMT"/>
              </a:rPr>
              <a:t> </a:t>
            </a:r>
            <a:r>
              <a:rPr lang="en-US" altLang="zh-CN" dirty="0">
                <a:solidFill>
                  <a:srgbClr val="001E5E"/>
                </a:solidFill>
                <a:latin typeface="ArialMT"/>
              </a:rPr>
              <a:t>a</a:t>
            </a:r>
            <a:r>
              <a:rPr lang="zh-CN" altLang="en-US" dirty="0">
                <a:solidFill>
                  <a:srgbClr val="001E5E"/>
                </a:solidFill>
                <a:latin typeface="ArialMT"/>
              </a:rPr>
              <a:t> </a:t>
            </a:r>
            <a:r>
              <a:rPr lang="en-US" altLang="zh-CN" dirty="0">
                <a:solidFill>
                  <a:srgbClr val="001E5E"/>
                </a:solidFill>
                <a:latin typeface="ArialMT"/>
              </a:rPr>
              <a:t>piece</a:t>
            </a:r>
            <a:r>
              <a:rPr lang="zh-CN" altLang="en-US" dirty="0">
                <a:solidFill>
                  <a:srgbClr val="001E5E"/>
                </a:solidFill>
                <a:latin typeface="ArialMT"/>
              </a:rPr>
              <a:t> </a:t>
            </a:r>
            <a:r>
              <a:rPr lang="en-US" altLang="zh-CN" dirty="0">
                <a:solidFill>
                  <a:srgbClr val="001E5E"/>
                </a:solidFill>
                <a:latin typeface="ArialMT"/>
              </a:rPr>
              <a:t>of</a:t>
            </a:r>
            <a:r>
              <a:rPr lang="zh-CN" altLang="en-US" dirty="0">
                <a:solidFill>
                  <a:srgbClr val="001E5E"/>
                </a:solidFill>
                <a:latin typeface="ArialMT"/>
              </a:rPr>
              <a:t> </a:t>
            </a:r>
            <a:r>
              <a:rPr lang="en-US" altLang="zh-CN" dirty="0">
                <a:solidFill>
                  <a:srgbClr val="001E5E"/>
                </a:solidFill>
                <a:latin typeface="ArialMT"/>
              </a:rPr>
              <a:t>music</a:t>
            </a:r>
            <a:r>
              <a:rPr lang="zh-CN" altLang="en-US" dirty="0">
                <a:solidFill>
                  <a:srgbClr val="001E5E"/>
                </a:solidFill>
                <a:latin typeface="ArialMT"/>
              </a:rPr>
              <a:t> </a:t>
            </a:r>
            <a:r>
              <a:rPr lang="en-US" altLang="zh-CN" dirty="0">
                <a:solidFill>
                  <a:srgbClr val="001E5E"/>
                </a:solidFill>
                <a:latin typeface="ArialMT"/>
              </a:rPr>
              <a:t>which</a:t>
            </a:r>
            <a:r>
              <a:rPr lang="zh-CN" altLang="en-US" dirty="0">
                <a:solidFill>
                  <a:srgbClr val="001E5E"/>
                </a:solidFill>
                <a:latin typeface="ArialMT"/>
              </a:rPr>
              <a:t> </a:t>
            </a:r>
            <a:r>
              <a:rPr lang="en-US" altLang="zh-CN" dirty="0">
                <a:solidFill>
                  <a:srgbClr val="001E5E"/>
                </a:solidFill>
                <a:latin typeface="ArialMT"/>
              </a:rPr>
              <a:t>is</a:t>
            </a:r>
            <a:r>
              <a:rPr lang="zh-CN" altLang="en-US" dirty="0">
                <a:solidFill>
                  <a:srgbClr val="001E5E"/>
                </a:solidFill>
                <a:latin typeface="ArialMT"/>
              </a:rPr>
              <a:t> </a:t>
            </a:r>
            <a:r>
              <a:rPr lang="en-US" altLang="zh-CN" dirty="0">
                <a:solidFill>
                  <a:srgbClr val="001E5E"/>
                </a:solidFill>
                <a:latin typeface="ArialMT"/>
              </a:rPr>
              <a:t>six</a:t>
            </a:r>
            <a:r>
              <a:rPr lang="zh-CN" altLang="en-US" dirty="0">
                <a:solidFill>
                  <a:srgbClr val="001E5E"/>
                </a:solidFill>
                <a:latin typeface="ArialMT"/>
              </a:rPr>
              <a:t> </a:t>
            </a:r>
            <a:r>
              <a:rPr lang="en-US" altLang="zh-CN" dirty="0">
                <a:solidFill>
                  <a:srgbClr val="001E5E"/>
                </a:solidFill>
                <a:latin typeface="ArialMT"/>
              </a:rPr>
              <a:t>notes</a:t>
            </a:r>
            <a:r>
              <a:rPr lang="zh-CN" altLang="en-US" dirty="0">
                <a:solidFill>
                  <a:srgbClr val="001E5E"/>
                </a:solidFill>
                <a:latin typeface="ArialMT"/>
              </a:rPr>
              <a:t> </a:t>
            </a:r>
            <a:r>
              <a:rPr lang="en-US" altLang="zh-CN" dirty="0">
                <a:solidFill>
                  <a:srgbClr val="001E5E"/>
                </a:solidFill>
                <a:latin typeface="ArialMT"/>
              </a:rPr>
              <a:t>higher</a:t>
            </a:r>
            <a:r>
              <a:rPr lang="zh-CN" altLang="en-US" dirty="0">
                <a:solidFill>
                  <a:srgbClr val="001E5E"/>
                </a:solidFill>
                <a:latin typeface="ArialMT"/>
              </a:rPr>
              <a:t> </a:t>
            </a:r>
            <a:r>
              <a:rPr lang="en-US" altLang="zh-CN" dirty="0">
                <a:solidFill>
                  <a:srgbClr val="001E5E"/>
                </a:solidFill>
                <a:latin typeface="ArialMT"/>
              </a:rPr>
              <a:t>than</a:t>
            </a:r>
            <a:r>
              <a:rPr lang="zh-CN" altLang="en-US" dirty="0">
                <a:solidFill>
                  <a:srgbClr val="001E5E"/>
                </a:solidFill>
                <a:latin typeface="ArialMT"/>
              </a:rPr>
              <a:t> </a:t>
            </a:r>
            <a:r>
              <a:rPr lang="en-US" altLang="zh-CN" dirty="0">
                <a:solidFill>
                  <a:srgbClr val="001E5E"/>
                </a:solidFill>
                <a:latin typeface="ArialMT"/>
              </a:rPr>
              <a:t>the</a:t>
            </a:r>
            <a:r>
              <a:rPr lang="zh-CN" altLang="en-US" dirty="0">
                <a:solidFill>
                  <a:srgbClr val="001E5E"/>
                </a:solidFill>
                <a:latin typeface="ArialMT"/>
              </a:rPr>
              <a:t> </a:t>
            </a:r>
            <a:r>
              <a:rPr lang="en-US" altLang="zh-CN" dirty="0">
                <a:solidFill>
                  <a:srgbClr val="001E5E"/>
                </a:solidFill>
                <a:latin typeface="ArialMT"/>
              </a:rPr>
              <a:t>original</a:t>
            </a:r>
            <a:r>
              <a:rPr lang="zh-CN" altLang="en-US" dirty="0">
                <a:solidFill>
                  <a:srgbClr val="001E5E"/>
                </a:solidFill>
                <a:latin typeface="ArialMT"/>
              </a:rPr>
              <a:t> </a:t>
            </a:r>
            <a:r>
              <a:rPr lang="en-US" altLang="zh-CN" dirty="0">
                <a:solidFill>
                  <a:srgbClr val="001E5E"/>
                </a:solidFill>
                <a:latin typeface="ArialMT"/>
              </a:rPr>
              <a:t>one.</a:t>
            </a:r>
          </a:p>
        </p:txBody>
      </p:sp>
      <p:pic>
        <p:nvPicPr>
          <p:cNvPr id="6" name="Dandelion's Promise_rise_shift">
            <a:hlinkClick r:id="" action="ppaction://media"/>
            <a:extLst>
              <a:ext uri="{FF2B5EF4-FFF2-40B4-BE49-F238E27FC236}">
                <a16:creationId xmlns:a16="http://schemas.microsoft.com/office/drawing/2014/main" id="{3CEE37DD-FA3B-6EAF-1833-2D85CCBB9F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60872" y="5235107"/>
            <a:ext cx="812800" cy="812800"/>
          </a:xfrm>
          <a:prstGeom prst="rect">
            <a:avLst/>
          </a:prstGeom>
        </p:spPr>
      </p:pic>
      <p:sp>
        <p:nvSpPr>
          <p:cNvPr id="7" name="文本框 6">
            <a:extLst>
              <a:ext uri="{FF2B5EF4-FFF2-40B4-BE49-F238E27FC236}">
                <a16:creationId xmlns:a16="http://schemas.microsoft.com/office/drawing/2014/main" id="{EC512FAD-FEE1-B3AE-A437-1D174C83753F}"/>
              </a:ext>
            </a:extLst>
          </p:cNvPr>
          <p:cNvSpPr txBox="1"/>
          <p:nvPr/>
        </p:nvSpPr>
        <p:spPr>
          <a:xfrm>
            <a:off x="7389658" y="6312909"/>
            <a:ext cx="1755228" cy="400110"/>
          </a:xfrm>
          <a:prstGeom prst="rect">
            <a:avLst/>
          </a:prstGeom>
          <a:noFill/>
        </p:spPr>
        <p:txBody>
          <a:bodyPr wrap="square" rtlCol="0">
            <a:spAutoFit/>
          </a:bodyPr>
          <a:lstStyle/>
          <a:p>
            <a:pPr algn="ctr"/>
            <a:r>
              <a:rPr kumimoji="1" lang="en-US" altLang="zh-CN" sz="2000" dirty="0"/>
              <a:t>Original</a:t>
            </a:r>
            <a:r>
              <a:rPr kumimoji="1" lang="zh-CN" altLang="en-US" sz="2000" dirty="0"/>
              <a:t> </a:t>
            </a:r>
            <a:r>
              <a:rPr kumimoji="1" lang="en-US" altLang="zh-CN" sz="2000" dirty="0"/>
              <a:t>Music</a:t>
            </a:r>
            <a:endParaRPr kumimoji="1" lang="zh-CN" altLang="en-US" sz="2000" dirty="0"/>
          </a:p>
        </p:txBody>
      </p:sp>
      <p:pic>
        <p:nvPicPr>
          <p:cNvPr id="8" name="Dandelion's Promise_rise">
            <a:hlinkClick r:id="" action="ppaction://media"/>
            <a:extLst>
              <a:ext uri="{FF2B5EF4-FFF2-40B4-BE49-F238E27FC236}">
                <a16:creationId xmlns:a16="http://schemas.microsoft.com/office/drawing/2014/main" id="{54559B07-494E-5AE4-3A3D-56BB41AF1469}"/>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3559661" y="5235107"/>
            <a:ext cx="812800" cy="812800"/>
          </a:xfrm>
          <a:prstGeom prst="rect">
            <a:avLst/>
          </a:prstGeom>
        </p:spPr>
      </p:pic>
      <p:sp>
        <p:nvSpPr>
          <p:cNvPr id="9" name="文本框 8">
            <a:extLst>
              <a:ext uri="{FF2B5EF4-FFF2-40B4-BE49-F238E27FC236}">
                <a16:creationId xmlns:a16="http://schemas.microsoft.com/office/drawing/2014/main" id="{F37C60AA-C51A-34A4-0E66-8B3F3599EFE6}"/>
              </a:ext>
            </a:extLst>
          </p:cNvPr>
          <p:cNvSpPr txBox="1"/>
          <p:nvPr/>
        </p:nvSpPr>
        <p:spPr>
          <a:xfrm>
            <a:off x="3088447" y="6306731"/>
            <a:ext cx="1755228" cy="400110"/>
          </a:xfrm>
          <a:prstGeom prst="rect">
            <a:avLst/>
          </a:prstGeom>
          <a:noFill/>
        </p:spPr>
        <p:txBody>
          <a:bodyPr wrap="square" rtlCol="0">
            <a:spAutoFit/>
          </a:bodyPr>
          <a:lstStyle/>
          <a:p>
            <a:pPr algn="ctr"/>
            <a:r>
              <a:rPr kumimoji="1" lang="en-US" altLang="zh-CN" sz="2000" dirty="0"/>
              <a:t>Rising</a:t>
            </a:r>
            <a:r>
              <a:rPr kumimoji="1" lang="zh-CN" altLang="en-US" sz="2000" dirty="0"/>
              <a:t> </a:t>
            </a:r>
            <a:r>
              <a:rPr kumimoji="1" lang="en-US" altLang="zh-CN" sz="2000" dirty="0"/>
              <a:t>Music</a:t>
            </a:r>
            <a:endParaRPr kumimoji="1" lang="zh-CN" altLang="en-US" sz="2000" dirty="0"/>
          </a:p>
        </p:txBody>
      </p:sp>
      <p:pic>
        <p:nvPicPr>
          <p:cNvPr id="1026" name="Picture 2" descr="我很忙- 维基百科，自由的百科全书">
            <a:extLst>
              <a:ext uri="{FF2B5EF4-FFF2-40B4-BE49-F238E27FC236}">
                <a16:creationId xmlns:a16="http://schemas.microsoft.com/office/drawing/2014/main" id="{83B642FD-8486-9CB6-4D88-DC87FB699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536" y="2217683"/>
            <a:ext cx="1640927" cy="218790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5BCC40E-959C-658A-6C4A-281F052A0D4B}"/>
              </a:ext>
            </a:extLst>
          </p:cNvPr>
          <p:cNvSpPr txBox="1"/>
          <p:nvPr/>
        </p:nvSpPr>
        <p:spPr>
          <a:xfrm>
            <a:off x="4830268" y="4501265"/>
            <a:ext cx="2531462" cy="707886"/>
          </a:xfrm>
          <a:prstGeom prst="rect">
            <a:avLst/>
          </a:prstGeom>
          <a:noFill/>
        </p:spPr>
        <p:txBody>
          <a:bodyPr wrap="none" rtlCol="0">
            <a:spAutoFit/>
          </a:bodyPr>
          <a:lstStyle/>
          <a:p>
            <a:pPr algn="ctr"/>
            <a:r>
              <a:rPr kumimoji="1" lang="zh-CN" altLang="en-US" sz="2000" dirty="0"/>
              <a:t>蒲公英的約定</a:t>
            </a:r>
            <a:br>
              <a:rPr lang="en-GB" altLang="zh-CN" sz="2000" dirty="0"/>
            </a:br>
            <a:r>
              <a:rPr lang="en-GB" altLang="zh-CN" sz="2000" b="0" i="0" dirty="0">
                <a:solidFill>
                  <a:srgbClr val="202124"/>
                </a:solidFill>
                <a:effectLst/>
                <a:latin typeface="arial" panose="020B0604020202020204" pitchFamily="34" charset="0"/>
              </a:rPr>
              <a:t>Dandelion's Promise</a:t>
            </a:r>
            <a:endParaRPr kumimoji="1" lang="zh-CN" altLang="en-US" sz="2000" dirty="0"/>
          </a:p>
        </p:txBody>
      </p:sp>
      <p:sp>
        <p:nvSpPr>
          <p:cNvPr id="16" name="右箭头 15">
            <a:extLst>
              <a:ext uri="{FF2B5EF4-FFF2-40B4-BE49-F238E27FC236}">
                <a16:creationId xmlns:a16="http://schemas.microsoft.com/office/drawing/2014/main" id="{2A0802A6-A7A3-08BF-4E57-927FC9081F91}"/>
              </a:ext>
            </a:extLst>
          </p:cNvPr>
          <p:cNvSpPr/>
          <p:nvPr/>
        </p:nvSpPr>
        <p:spPr>
          <a:xfrm>
            <a:off x="4900477" y="5423815"/>
            <a:ext cx="2432378" cy="43538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C4C785F1-E86A-2FF3-6C6E-090C32B29368}"/>
              </a:ext>
            </a:extLst>
          </p:cNvPr>
          <p:cNvSpPr txBox="1"/>
          <p:nvPr/>
        </p:nvSpPr>
        <p:spPr>
          <a:xfrm>
            <a:off x="5543524" y="5776987"/>
            <a:ext cx="1146285" cy="369332"/>
          </a:xfrm>
          <a:prstGeom prst="rect">
            <a:avLst/>
          </a:prstGeom>
          <a:noFill/>
        </p:spPr>
        <p:txBody>
          <a:bodyPr wrap="square" rtlCol="0">
            <a:spAutoFit/>
          </a:bodyPr>
          <a:lstStyle/>
          <a:p>
            <a:pPr algn="ctr"/>
            <a:r>
              <a:rPr kumimoji="1" lang="en-US" altLang="zh-CN" dirty="0"/>
              <a:t>Pitch</a:t>
            </a:r>
            <a:r>
              <a:rPr kumimoji="1" lang="zh-CN" altLang="en-US" dirty="0"/>
              <a:t> </a:t>
            </a:r>
            <a:r>
              <a:rPr kumimoji="1" lang="en-US" altLang="zh-CN" dirty="0"/>
              <a:t>Shift</a:t>
            </a:r>
            <a:endParaRPr kumimoji="1" lang="zh-CN" altLang="en-US" dirty="0"/>
          </a:p>
        </p:txBody>
      </p:sp>
    </p:spTree>
    <p:extLst>
      <p:ext uri="{BB962C8B-B14F-4D97-AF65-F5344CB8AC3E}">
        <p14:creationId xmlns:p14="http://schemas.microsoft.com/office/powerpoint/2010/main" val="14641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481"/>
            <a:ext cx="2652425" cy="523220"/>
          </a:xfrm>
          <a:prstGeom prst="rect">
            <a:avLst/>
          </a:prstGeom>
          <a:noFill/>
        </p:spPr>
        <p:txBody>
          <a:bodyPr wrap="square">
            <a:spAutoFit/>
          </a:bodyPr>
          <a:lstStyle/>
          <a:p>
            <a:r>
              <a:rPr lang="en-US" altLang="zh-CN" sz="2800" b="1" dirty="0">
                <a:solidFill>
                  <a:srgbClr val="001E5E"/>
                </a:solidFill>
                <a:effectLst/>
                <a:latin typeface="Poppins" pitchFamily="2" charset="0"/>
              </a:rPr>
              <a:t>1.4</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Music</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Flat</a:t>
            </a:r>
          </a:p>
        </p:txBody>
      </p:sp>
      <p:pic>
        <p:nvPicPr>
          <p:cNvPr id="2" name="图片 1">
            <a:extLst>
              <a:ext uri="{FF2B5EF4-FFF2-40B4-BE49-F238E27FC236}">
                <a16:creationId xmlns:a16="http://schemas.microsoft.com/office/drawing/2014/main" id="{29B1EDFA-5F84-4B1E-5709-94DBB2A607E9}"/>
              </a:ext>
            </a:extLst>
          </p:cNvPr>
          <p:cNvPicPr>
            <a:picLocks noChangeAspect="1"/>
          </p:cNvPicPr>
          <p:nvPr/>
        </p:nvPicPr>
        <p:blipFill>
          <a:blip r:embed="rId2"/>
          <a:stretch>
            <a:fillRect/>
          </a:stretch>
        </p:blipFill>
        <p:spPr>
          <a:xfrm>
            <a:off x="3741683" y="1505300"/>
            <a:ext cx="4597400" cy="3847400"/>
          </a:xfrm>
          <a:prstGeom prst="rect">
            <a:avLst/>
          </a:prstGeom>
        </p:spPr>
      </p:pic>
      <p:sp>
        <p:nvSpPr>
          <p:cNvPr id="3" name="矩形 2">
            <a:extLst>
              <a:ext uri="{FF2B5EF4-FFF2-40B4-BE49-F238E27FC236}">
                <a16:creationId xmlns:a16="http://schemas.microsoft.com/office/drawing/2014/main" id="{56E1008E-3787-320C-9F7F-70A5D8E7AB78}"/>
              </a:ext>
            </a:extLst>
          </p:cNvPr>
          <p:cNvSpPr/>
          <p:nvPr/>
        </p:nvSpPr>
        <p:spPr>
          <a:xfrm>
            <a:off x="4373681" y="1698271"/>
            <a:ext cx="96730" cy="3367757"/>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216AF5D1-CA46-C51E-B23A-CE35805129B4}"/>
              </a:ext>
            </a:extLst>
          </p:cNvPr>
          <p:cNvCxnSpPr>
            <a:cxnSpLocks/>
          </p:cNvCxnSpPr>
          <p:nvPr/>
        </p:nvCxnSpPr>
        <p:spPr>
          <a:xfrm flipH="1">
            <a:off x="2888844" y="3048000"/>
            <a:ext cx="1484837" cy="119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E3AB854-4254-E0FD-AEE1-5ED3DBD452B9}"/>
              </a:ext>
            </a:extLst>
          </p:cNvPr>
          <p:cNvSpPr txBox="1"/>
          <p:nvPr/>
        </p:nvSpPr>
        <p:spPr>
          <a:xfrm>
            <a:off x="505009" y="2844577"/>
            <a:ext cx="2501462" cy="646331"/>
          </a:xfrm>
          <a:prstGeom prst="rect">
            <a:avLst/>
          </a:prstGeom>
          <a:noFill/>
        </p:spPr>
        <p:txBody>
          <a:bodyPr wrap="square" rtlCol="0">
            <a:spAutoFit/>
          </a:bodyPr>
          <a:lstStyle/>
          <a:p>
            <a:r>
              <a:rPr kumimoji="1" lang="en-US" altLang="zh-CN" dirty="0"/>
              <a:t>Frequency</a:t>
            </a:r>
            <a:r>
              <a:rPr kumimoji="1" lang="zh-CN" altLang="en-US" dirty="0"/>
              <a:t> </a:t>
            </a:r>
            <a:r>
              <a:rPr kumimoji="1" lang="en-US" altLang="zh-CN" dirty="0"/>
              <a:t>Components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window.</a:t>
            </a:r>
            <a:endParaRPr kumimoji="1" lang="zh-CN" altLang="en-US" dirty="0"/>
          </a:p>
        </p:txBody>
      </p:sp>
      <p:sp>
        <p:nvSpPr>
          <p:cNvPr id="13" name="文本框 12">
            <a:extLst>
              <a:ext uri="{FF2B5EF4-FFF2-40B4-BE49-F238E27FC236}">
                <a16:creationId xmlns:a16="http://schemas.microsoft.com/office/drawing/2014/main" id="{C7428F48-8DCC-3A42-4C68-2E7AECEA5D2A}"/>
              </a:ext>
            </a:extLst>
          </p:cNvPr>
          <p:cNvSpPr txBox="1"/>
          <p:nvPr/>
        </p:nvSpPr>
        <p:spPr>
          <a:xfrm>
            <a:off x="2554765" y="5629139"/>
            <a:ext cx="7082470" cy="707886"/>
          </a:xfrm>
          <a:prstGeom prst="rect">
            <a:avLst/>
          </a:prstGeom>
          <a:noFill/>
        </p:spPr>
        <p:txBody>
          <a:bodyPr wrap="square" rtlCol="0">
            <a:spAutoFit/>
          </a:bodyPr>
          <a:lstStyle/>
          <a:p>
            <a:pPr algn="ctr"/>
            <a:r>
              <a:rPr kumimoji="1" lang="en-US" altLang="zh-CN" sz="2000" dirty="0"/>
              <a:t>You</a:t>
            </a:r>
            <a:r>
              <a:rPr kumimoji="1" lang="zh-CN" altLang="en-US" sz="2000" dirty="0"/>
              <a:t> </a:t>
            </a:r>
            <a:r>
              <a:rPr kumimoji="1" lang="en-US" altLang="zh-CN" sz="2000" dirty="0"/>
              <a:t>need</a:t>
            </a:r>
            <a:r>
              <a:rPr kumimoji="1" lang="zh-CN" altLang="en-US" sz="2000" dirty="0"/>
              <a:t> </a:t>
            </a:r>
            <a:r>
              <a:rPr kumimoji="1" lang="en-US" altLang="zh-CN" sz="2000" dirty="0"/>
              <a:t>to</a:t>
            </a:r>
            <a:r>
              <a:rPr kumimoji="1" lang="zh-CN" altLang="en-US" sz="2000" dirty="0"/>
              <a:t> </a:t>
            </a:r>
            <a:r>
              <a:rPr kumimoji="1" lang="en-US" altLang="zh-CN" sz="2000" dirty="0"/>
              <a:t>shift</a:t>
            </a:r>
            <a:r>
              <a:rPr kumimoji="1" lang="zh-CN" altLang="en-US" sz="2000" dirty="0"/>
              <a:t> </a:t>
            </a:r>
            <a:r>
              <a:rPr kumimoji="1" lang="en-US" altLang="zh-CN" sz="2000" dirty="0"/>
              <a:t>the</a:t>
            </a:r>
            <a:r>
              <a:rPr kumimoji="1" lang="zh-CN" altLang="en-US" sz="2000" dirty="0"/>
              <a:t> </a:t>
            </a:r>
            <a:r>
              <a:rPr kumimoji="1" lang="en-US" altLang="zh-CN" sz="2000" dirty="0"/>
              <a:t>frequency</a:t>
            </a:r>
            <a:r>
              <a:rPr kumimoji="1" lang="zh-CN" altLang="en-US" sz="2000" dirty="0"/>
              <a:t> </a:t>
            </a:r>
            <a:r>
              <a:rPr kumimoji="1" lang="en-US" altLang="zh-CN" sz="2000" dirty="0"/>
              <a:t>components</a:t>
            </a:r>
            <a:r>
              <a:rPr kumimoji="1" lang="zh-CN" altLang="en-US" sz="2000" dirty="0"/>
              <a:t> </a:t>
            </a:r>
            <a:r>
              <a:rPr kumimoji="1" lang="en-US" altLang="zh-CN" sz="2000" dirty="0"/>
              <a:t>at</a:t>
            </a:r>
            <a:r>
              <a:rPr kumimoji="1" lang="zh-CN" altLang="en-US" sz="2000" dirty="0"/>
              <a:t> </a:t>
            </a:r>
            <a:r>
              <a:rPr kumimoji="1" lang="en-US" altLang="zh-CN" sz="2000" dirty="0"/>
              <a:t>each</a:t>
            </a:r>
            <a:r>
              <a:rPr kumimoji="1" lang="zh-CN" altLang="en-US" sz="2000" dirty="0"/>
              <a:t> </a:t>
            </a:r>
            <a:r>
              <a:rPr kumimoji="1" lang="en-US" altLang="zh-CN" sz="2000" dirty="0"/>
              <a:t>time</a:t>
            </a:r>
            <a:r>
              <a:rPr kumimoji="1" lang="zh-CN" altLang="en-US" sz="2000" dirty="0"/>
              <a:t> </a:t>
            </a:r>
            <a:r>
              <a:rPr kumimoji="1" lang="en-US" altLang="zh-CN" sz="2000" dirty="0"/>
              <a:t>window.</a:t>
            </a:r>
          </a:p>
          <a:p>
            <a:pPr algn="ctr"/>
            <a:r>
              <a:rPr kumimoji="1" lang="en-US" altLang="zh-CN" sz="2000" dirty="0"/>
              <a:t>You</a:t>
            </a:r>
            <a:r>
              <a:rPr kumimoji="1" lang="zh-CN" altLang="en-US" sz="2000" dirty="0"/>
              <a:t> </a:t>
            </a:r>
            <a:r>
              <a:rPr kumimoji="1" lang="en-US" altLang="zh-CN" sz="2000" dirty="0"/>
              <a:t>may</a:t>
            </a:r>
            <a:r>
              <a:rPr kumimoji="1" lang="zh-CN" altLang="en-US" sz="2000" dirty="0"/>
              <a:t> </a:t>
            </a:r>
            <a:r>
              <a:rPr kumimoji="1" lang="en-US" altLang="zh-CN" sz="2000" dirty="0"/>
              <a:t>use</a:t>
            </a:r>
            <a:r>
              <a:rPr kumimoji="1" lang="zh-CN" altLang="en-US" sz="2000" dirty="0"/>
              <a:t> </a:t>
            </a:r>
            <a:r>
              <a:rPr kumimoji="1" lang="en-US" altLang="zh-CN" sz="2000" dirty="0"/>
              <a:t>STFT</a:t>
            </a:r>
            <a:r>
              <a:rPr kumimoji="1" lang="zh-CN" altLang="en-US" sz="2000" dirty="0"/>
              <a:t> </a:t>
            </a:r>
            <a:r>
              <a:rPr kumimoji="1" lang="en-US" altLang="zh-CN" sz="2000" dirty="0"/>
              <a:t>in</a:t>
            </a:r>
            <a:r>
              <a:rPr kumimoji="1" lang="zh-CN" altLang="en-US" sz="2000" dirty="0"/>
              <a:t> </a:t>
            </a:r>
            <a:r>
              <a:rPr kumimoji="1" lang="en-US" altLang="zh-CN" sz="2000" dirty="0"/>
              <a:t>this</a:t>
            </a:r>
            <a:r>
              <a:rPr kumimoji="1" lang="zh-CN" altLang="en-US" sz="2000" dirty="0"/>
              <a:t> </a:t>
            </a:r>
            <a:r>
              <a:rPr kumimoji="1" lang="en-US" altLang="zh-CN" sz="2000" dirty="0"/>
              <a:t>lab.</a:t>
            </a:r>
            <a:endParaRPr kumimoji="1" lang="zh-CN" altLang="en-US" sz="2000" dirty="0"/>
          </a:p>
        </p:txBody>
      </p:sp>
    </p:spTree>
    <p:extLst>
      <p:ext uri="{BB962C8B-B14F-4D97-AF65-F5344CB8AC3E}">
        <p14:creationId xmlns:p14="http://schemas.microsoft.com/office/powerpoint/2010/main" val="216416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4013040" y="3592444"/>
            <a:ext cx="4165917" cy="707886"/>
          </a:xfrm>
          <a:prstGeom prst="rect">
            <a:avLst/>
          </a:prstGeom>
          <a:noFill/>
        </p:spPr>
        <p:txBody>
          <a:bodyPr wrap="square">
            <a:spAutoFit/>
          </a:bodyPr>
          <a:lstStyle/>
          <a:p>
            <a:r>
              <a:rPr lang="en-US" altLang="zh-CN" sz="4000" b="1" dirty="0">
                <a:solidFill>
                  <a:srgbClr val="001E5E"/>
                </a:solidFill>
                <a:latin typeface="Poppins" pitchFamily="2" charset="0"/>
              </a:rPr>
              <a:t>0</a:t>
            </a:r>
            <a:r>
              <a:rPr lang="en-US" altLang="zh-CN" sz="4000" b="1" dirty="0">
                <a:solidFill>
                  <a:srgbClr val="001E5E"/>
                </a:solidFill>
                <a:effectLst/>
                <a:latin typeface="Poppins" pitchFamily="2" charset="0"/>
              </a:rPr>
              <a:t>.</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Introduction</a:t>
            </a:r>
            <a:endParaRPr lang="en-GB" altLang="zh-CN" sz="4000" dirty="0">
              <a:effectLst/>
            </a:endParaRPr>
          </a:p>
        </p:txBody>
      </p:sp>
      <p:pic>
        <p:nvPicPr>
          <p:cNvPr id="1028" name="Picture 4" descr="Premium Vector | Audio waves as equalizer background, signal wave vector">
            <a:extLst>
              <a:ext uri="{FF2B5EF4-FFF2-40B4-BE49-F238E27FC236}">
                <a16:creationId xmlns:a16="http://schemas.microsoft.com/office/drawing/2014/main" id="{6D8109CB-4424-2B47-830B-9228E26C4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414" y="419899"/>
            <a:ext cx="5015168" cy="300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87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190162" y="124991"/>
            <a:ext cx="4203162" cy="646331"/>
          </a:xfrm>
          <a:prstGeom prst="rect">
            <a:avLst/>
          </a:prstGeom>
          <a:noFill/>
        </p:spPr>
        <p:txBody>
          <a:bodyPr wrap="square">
            <a:spAutoFit/>
          </a:bodyPr>
          <a:lstStyle/>
          <a:p>
            <a:r>
              <a:rPr lang="en-US" altLang="zh-CN" sz="3600" b="1" dirty="0">
                <a:solidFill>
                  <a:srgbClr val="001E5E"/>
                </a:solidFill>
                <a:latin typeface="Poppins" pitchFamily="2" charset="0"/>
              </a:rPr>
              <a:t>1</a:t>
            </a:r>
            <a:r>
              <a:rPr lang="en-US" altLang="zh-CN" sz="3600" b="1" dirty="0">
                <a:solidFill>
                  <a:srgbClr val="001E5E"/>
                </a:solidFill>
                <a:effectLst/>
                <a:latin typeface="Poppins" pitchFamily="2" charset="0"/>
              </a:rPr>
              <a:t>.</a:t>
            </a:r>
            <a:r>
              <a:rPr lang="zh-CN" altLang="en-US" sz="3600" b="1" dirty="0">
                <a:solidFill>
                  <a:srgbClr val="001E5E"/>
                </a:solidFill>
                <a:effectLst/>
                <a:latin typeface="Poppins" pitchFamily="2" charset="0"/>
              </a:rPr>
              <a:t> </a:t>
            </a:r>
            <a:r>
              <a:rPr lang="en-US" altLang="zh-CN" sz="3600" b="1" dirty="0">
                <a:solidFill>
                  <a:srgbClr val="001E5E"/>
                </a:solidFill>
                <a:effectLst/>
                <a:latin typeface="Poppins" pitchFamily="2" charset="0"/>
              </a:rPr>
              <a:t>Code</a:t>
            </a:r>
            <a:r>
              <a:rPr lang="zh-CN" altLang="en-US" sz="3600" b="1" dirty="0">
                <a:solidFill>
                  <a:srgbClr val="001E5E"/>
                </a:solidFill>
                <a:effectLst/>
                <a:latin typeface="Poppins" pitchFamily="2" charset="0"/>
              </a:rPr>
              <a:t> </a:t>
            </a:r>
            <a:r>
              <a:rPr lang="en-US" altLang="zh-CN" sz="3600" b="1" dirty="0">
                <a:solidFill>
                  <a:srgbClr val="001E5E"/>
                </a:solidFill>
                <a:effectLst/>
                <a:latin typeface="Poppins" pitchFamily="2" charset="0"/>
              </a:rPr>
              <a:t>of</a:t>
            </a:r>
            <a:r>
              <a:rPr lang="zh-CN" altLang="en-US" sz="3600" b="1" dirty="0">
                <a:solidFill>
                  <a:srgbClr val="001E5E"/>
                </a:solidFill>
                <a:effectLst/>
                <a:latin typeface="Poppins" pitchFamily="2" charset="0"/>
              </a:rPr>
              <a:t> </a:t>
            </a:r>
            <a:r>
              <a:rPr lang="en-US" altLang="zh-CN" sz="3600" b="1" dirty="0">
                <a:solidFill>
                  <a:srgbClr val="001E5E"/>
                </a:solidFill>
                <a:effectLst/>
                <a:latin typeface="Poppins" pitchFamily="2" charset="0"/>
              </a:rPr>
              <a:t>Points</a:t>
            </a:r>
            <a:endParaRPr lang="en-GB" altLang="zh-CN" sz="3600" dirty="0">
              <a:effectLst/>
            </a:endParaRPr>
          </a:p>
        </p:txBody>
      </p:sp>
      <p:sp>
        <p:nvSpPr>
          <p:cNvPr id="33" name="文本框 32">
            <a:extLst>
              <a:ext uri="{FF2B5EF4-FFF2-40B4-BE49-F238E27FC236}">
                <a16:creationId xmlns:a16="http://schemas.microsoft.com/office/drawing/2014/main" id="{CD206206-7375-5843-AEAF-2B0D495EF589}"/>
              </a:ext>
            </a:extLst>
          </p:cNvPr>
          <p:cNvSpPr txBox="1"/>
          <p:nvPr/>
        </p:nvSpPr>
        <p:spPr>
          <a:xfrm>
            <a:off x="2375338" y="1023571"/>
            <a:ext cx="7441323" cy="5262979"/>
          </a:xfrm>
          <a:prstGeom prst="rect">
            <a:avLst/>
          </a:prstGeom>
          <a:noFill/>
        </p:spPr>
        <p:txBody>
          <a:bodyPr wrap="square">
            <a:spAutoFit/>
          </a:bodyPr>
          <a:lstStyle/>
          <a:p>
            <a:r>
              <a:rPr lang="en-US" altLang="zh-CN" sz="2400" b="1" u="sng" dirty="0"/>
              <a:t>1</a:t>
            </a:r>
            <a:r>
              <a:rPr lang="en-US" altLang="zh-CN" sz="2400" b="1" dirty="0"/>
              <a:t>.</a:t>
            </a:r>
            <a:r>
              <a:rPr lang="zh-CN" altLang="en-US" sz="2400" b="1" dirty="0"/>
              <a:t> </a:t>
            </a:r>
            <a:r>
              <a:rPr lang="en-US" altLang="zh-CN" sz="2400" dirty="0"/>
              <a:t>Professor has pointed out in</a:t>
            </a:r>
            <a:r>
              <a:rPr lang="zh-CN" altLang="en-US" sz="2400" dirty="0"/>
              <a:t> </a:t>
            </a:r>
            <a:r>
              <a:rPr lang="en-US" altLang="zh-CN" sz="2400" dirty="0"/>
              <a:t>Moodle</a:t>
            </a:r>
            <a:r>
              <a:rPr lang="zh-CN" altLang="en-US" sz="2400" dirty="0"/>
              <a:t> </a:t>
            </a:r>
            <a:r>
              <a:rPr lang="en-US" altLang="zh-CN" sz="2400" dirty="0"/>
              <a:t>that the experimental part is 25 points in total. We have 5 labs altogether, so each lab will</a:t>
            </a:r>
            <a:r>
              <a:rPr lang="zh-CN" altLang="en-US" sz="2400" dirty="0"/>
              <a:t> </a:t>
            </a:r>
            <a:r>
              <a:rPr lang="en-US" altLang="zh-CN" sz="2400" dirty="0"/>
              <a:t>be 5 points.</a:t>
            </a:r>
          </a:p>
          <a:p>
            <a:endParaRPr lang="en-US" altLang="zh-CN" sz="2400" dirty="0"/>
          </a:p>
          <a:p>
            <a:r>
              <a:rPr lang="en-US" altLang="zh-CN" sz="2400" b="1" u="sng" dirty="0"/>
              <a:t>2</a:t>
            </a:r>
            <a:r>
              <a:rPr lang="en-US" altLang="zh-CN" sz="2400" dirty="0"/>
              <a:t>.</a:t>
            </a:r>
            <a:r>
              <a:rPr lang="zh-CN" altLang="en-US" sz="2400" dirty="0"/>
              <a:t> </a:t>
            </a:r>
            <a:r>
              <a:rPr lang="en-US" altLang="zh-CN" sz="2400" dirty="0"/>
              <a:t>It should be noted that the first part of the tutorial in each lab may have some small tasks that you need to complete, which are reflected in the signs such as "YOUR CODE HERE", "END OF YOUR CODE".</a:t>
            </a:r>
          </a:p>
          <a:p>
            <a:endParaRPr lang="en-US" altLang="zh-CN" sz="2400" dirty="0"/>
          </a:p>
          <a:p>
            <a:r>
              <a:rPr lang="en-US" altLang="zh-CN" sz="2400" b="1" u="sng" dirty="0"/>
              <a:t>3</a:t>
            </a:r>
            <a:r>
              <a:rPr lang="en-US" altLang="zh-CN" sz="2400" dirty="0"/>
              <a:t>.</a:t>
            </a:r>
            <a:r>
              <a:rPr lang="zh-CN" altLang="en-US" sz="2400" dirty="0"/>
              <a:t> </a:t>
            </a:r>
            <a:r>
              <a:rPr lang="en-GB" altLang="zh-CN" sz="2400" dirty="0"/>
              <a:t>For the tasks in the second part, we will comprehensively give marks to students according to their performance and rank in the class.</a:t>
            </a:r>
          </a:p>
          <a:p>
            <a:endParaRPr lang="en-GB" altLang="zh-CN" sz="2400" dirty="0"/>
          </a:p>
          <a:p>
            <a:r>
              <a:rPr lang="en-US" altLang="zh-CN" sz="2400" b="1" u="sng" dirty="0"/>
              <a:t>4</a:t>
            </a:r>
            <a:r>
              <a:rPr lang="en-US" altLang="zh-CN" sz="2400" dirty="0"/>
              <a:t>.</a:t>
            </a:r>
            <a:r>
              <a:rPr lang="zh-CN" altLang="en-US" sz="2400" dirty="0"/>
              <a:t> </a:t>
            </a:r>
            <a:r>
              <a:rPr lang="en-GB" altLang="zh-CN" sz="2400" dirty="0"/>
              <a:t>Specific grading details will be given in each lab.</a:t>
            </a:r>
            <a:endParaRPr lang="zh-CN" altLang="en-US" sz="2400" dirty="0"/>
          </a:p>
        </p:txBody>
      </p:sp>
    </p:spTree>
    <p:extLst>
      <p:ext uri="{BB962C8B-B14F-4D97-AF65-F5344CB8AC3E}">
        <p14:creationId xmlns:p14="http://schemas.microsoft.com/office/powerpoint/2010/main" val="149874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190162" y="124991"/>
            <a:ext cx="4203162" cy="646331"/>
          </a:xfrm>
          <a:prstGeom prst="rect">
            <a:avLst/>
          </a:prstGeom>
          <a:noFill/>
        </p:spPr>
        <p:txBody>
          <a:bodyPr wrap="square">
            <a:spAutoFit/>
          </a:bodyPr>
          <a:lstStyle/>
          <a:p>
            <a:r>
              <a:rPr lang="en-US" altLang="zh-CN" sz="3600" b="1" dirty="0">
                <a:solidFill>
                  <a:srgbClr val="001E5E"/>
                </a:solidFill>
                <a:effectLst/>
                <a:latin typeface="Poppins" pitchFamily="2" charset="0"/>
              </a:rPr>
              <a:t>2.</a:t>
            </a:r>
            <a:r>
              <a:rPr lang="zh-CN" altLang="en-US" sz="3600" b="1" dirty="0">
                <a:solidFill>
                  <a:srgbClr val="001E5E"/>
                </a:solidFill>
                <a:effectLst/>
                <a:latin typeface="Poppins" pitchFamily="2" charset="0"/>
              </a:rPr>
              <a:t> </a:t>
            </a:r>
            <a:r>
              <a:rPr lang="en-US" altLang="zh-CN" sz="3600" b="1" dirty="0">
                <a:solidFill>
                  <a:srgbClr val="001E5E"/>
                </a:solidFill>
                <a:effectLst/>
                <a:latin typeface="Poppins" pitchFamily="2" charset="0"/>
              </a:rPr>
              <a:t>Work</a:t>
            </a:r>
            <a:r>
              <a:rPr lang="zh-CN" altLang="en-US" sz="3600" b="1" dirty="0">
                <a:solidFill>
                  <a:srgbClr val="001E5E"/>
                </a:solidFill>
                <a:effectLst/>
                <a:latin typeface="Poppins" pitchFamily="2" charset="0"/>
              </a:rPr>
              <a:t> </a:t>
            </a:r>
            <a:r>
              <a:rPr lang="en-US" altLang="zh-CN" sz="3600" b="1" dirty="0">
                <a:solidFill>
                  <a:srgbClr val="001E5E"/>
                </a:solidFill>
                <a:effectLst/>
                <a:latin typeface="Poppins" pitchFamily="2" charset="0"/>
              </a:rPr>
              <a:t>Flow</a:t>
            </a:r>
            <a:endParaRPr lang="en-GB" altLang="zh-CN" sz="3600" dirty="0">
              <a:effectLst/>
            </a:endParaRPr>
          </a:p>
        </p:txBody>
      </p:sp>
      <p:sp>
        <p:nvSpPr>
          <p:cNvPr id="6" name="文本框 5">
            <a:extLst>
              <a:ext uri="{FF2B5EF4-FFF2-40B4-BE49-F238E27FC236}">
                <a16:creationId xmlns:a16="http://schemas.microsoft.com/office/drawing/2014/main" id="{02713DE6-4BE7-BE48-BD9B-F02F0E9DD392}"/>
              </a:ext>
            </a:extLst>
          </p:cNvPr>
          <p:cNvSpPr txBox="1"/>
          <p:nvPr/>
        </p:nvSpPr>
        <p:spPr>
          <a:xfrm>
            <a:off x="662151" y="1529962"/>
            <a:ext cx="3436883" cy="461665"/>
          </a:xfrm>
          <a:prstGeom prst="rect">
            <a:avLst/>
          </a:prstGeom>
          <a:noFill/>
        </p:spPr>
        <p:txBody>
          <a:bodyPr wrap="square">
            <a:spAutoFit/>
          </a:bodyPr>
          <a:lstStyle/>
          <a:p>
            <a:r>
              <a:rPr lang="en-US" altLang="zh-CN" sz="2400" b="1" dirty="0">
                <a:solidFill>
                  <a:schemeClr val="accent1">
                    <a:lumMod val="75000"/>
                  </a:schemeClr>
                </a:solidFill>
              </a:rPr>
              <a:t>1)</a:t>
            </a:r>
            <a:r>
              <a:rPr lang="zh-CN" altLang="en-US" sz="2400" b="1" dirty="0">
                <a:solidFill>
                  <a:schemeClr val="accent1">
                    <a:lumMod val="75000"/>
                  </a:schemeClr>
                </a:solidFill>
              </a:rPr>
              <a:t> </a:t>
            </a:r>
            <a:r>
              <a:rPr lang="en-US" altLang="zh-CN" sz="2400" b="1" dirty="0">
                <a:solidFill>
                  <a:schemeClr val="accent1">
                    <a:lumMod val="75000"/>
                  </a:schemeClr>
                </a:solidFill>
              </a:rPr>
              <a:t>How</a:t>
            </a:r>
            <a:r>
              <a:rPr lang="zh-CN" altLang="en-US" sz="2400" b="1" dirty="0">
                <a:solidFill>
                  <a:schemeClr val="accent1">
                    <a:lumMod val="75000"/>
                  </a:schemeClr>
                </a:solidFill>
              </a:rPr>
              <a:t> </a:t>
            </a:r>
            <a:r>
              <a:rPr lang="en-US" altLang="zh-CN" sz="2400" b="1" dirty="0">
                <a:solidFill>
                  <a:schemeClr val="accent1">
                    <a:lumMod val="75000"/>
                  </a:schemeClr>
                </a:solidFill>
              </a:rPr>
              <a:t>to</a:t>
            </a:r>
            <a:r>
              <a:rPr lang="zh-CN" altLang="en-US" sz="2400" b="1" dirty="0">
                <a:solidFill>
                  <a:schemeClr val="accent1">
                    <a:lumMod val="75000"/>
                  </a:schemeClr>
                </a:solidFill>
              </a:rPr>
              <a:t> </a:t>
            </a:r>
            <a:r>
              <a:rPr lang="en-US" altLang="zh-CN" sz="2400" b="1" dirty="0">
                <a:solidFill>
                  <a:schemeClr val="accent1">
                    <a:lumMod val="75000"/>
                  </a:schemeClr>
                </a:solidFill>
              </a:rPr>
              <a:t>download</a:t>
            </a:r>
            <a:r>
              <a:rPr lang="zh-CN" altLang="en-US" sz="2400" b="1" dirty="0">
                <a:solidFill>
                  <a:schemeClr val="accent1">
                    <a:lumMod val="75000"/>
                  </a:schemeClr>
                </a:solidFill>
              </a:rPr>
              <a:t> </a:t>
            </a:r>
            <a:r>
              <a:rPr lang="en-US" altLang="zh-CN" sz="2400" b="1" dirty="0">
                <a:solidFill>
                  <a:schemeClr val="accent1">
                    <a:lumMod val="75000"/>
                  </a:schemeClr>
                </a:solidFill>
              </a:rPr>
              <a:t>labs?</a:t>
            </a:r>
            <a:endParaRPr lang="zh-CN" altLang="en-US" sz="2400" b="1" dirty="0">
              <a:solidFill>
                <a:schemeClr val="accent1">
                  <a:lumMod val="75000"/>
                </a:schemeClr>
              </a:solidFill>
            </a:endParaRPr>
          </a:p>
        </p:txBody>
      </p:sp>
      <p:pic>
        <p:nvPicPr>
          <p:cNvPr id="3" name="图片 2">
            <a:extLst>
              <a:ext uri="{FF2B5EF4-FFF2-40B4-BE49-F238E27FC236}">
                <a16:creationId xmlns:a16="http://schemas.microsoft.com/office/drawing/2014/main" id="{F997E669-C882-4544-9D2B-69F59F62B000}"/>
              </a:ext>
            </a:extLst>
          </p:cNvPr>
          <p:cNvPicPr>
            <a:picLocks noChangeAspect="1"/>
          </p:cNvPicPr>
          <p:nvPr/>
        </p:nvPicPr>
        <p:blipFill>
          <a:blip r:embed="rId2"/>
          <a:stretch>
            <a:fillRect/>
          </a:stretch>
        </p:blipFill>
        <p:spPr>
          <a:xfrm>
            <a:off x="90652" y="2659247"/>
            <a:ext cx="4800600" cy="1562100"/>
          </a:xfrm>
          <a:prstGeom prst="rect">
            <a:avLst/>
          </a:prstGeom>
        </p:spPr>
      </p:pic>
      <p:sp>
        <p:nvSpPr>
          <p:cNvPr id="8" name="文本框 7">
            <a:extLst>
              <a:ext uri="{FF2B5EF4-FFF2-40B4-BE49-F238E27FC236}">
                <a16:creationId xmlns:a16="http://schemas.microsoft.com/office/drawing/2014/main" id="{3D0419A9-571D-2D4D-A0F4-DF6A1B09870B}"/>
              </a:ext>
            </a:extLst>
          </p:cNvPr>
          <p:cNvSpPr txBox="1"/>
          <p:nvPr/>
        </p:nvSpPr>
        <p:spPr>
          <a:xfrm>
            <a:off x="315310" y="4251283"/>
            <a:ext cx="4575942" cy="646331"/>
          </a:xfrm>
          <a:prstGeom prst="rect">
            <a:avLst/>
          </a:prstGeom>
          <a:noFill/>
        </p:spPr>
        <p:txBody>
          <a:bodyPr wrap="square">
            <a:spAutoFit/>
          </a:bodyPr>
          <a:lstStyle/>
          <a:p>
            <a:r>
              <a:rPr lang="en-US" altLang="zh-CN" dirty="0"/>
              <a:t>You</a:t>
            </a:r>
            <a:r>
              <a:rPr lang="zh-CN" altLang="en-US" dirty="0"/>
              <a:t> </a:t>
            </a:r>
            <a:r>
              <a:rPr lang="en-US" altLang="zh-CN" dirty="0"/>
              <a:t>can</a:t>
            </a:r>
            <a:r>
              <a:rPr lang="zh-CN" altLang="en-US" dirty="0"/>
              <a:t> </a:t>
            </a:r>
            <a:r>
              <a:rPr lang="en-US" altLang="zh-CN" dirty="0"/>
              <a:t>find</a:t>
            </a:r>
            <a:r>
              <a:rPr lang="zh-CN" altLang="en-US" dirty="0"/>
              <a:t> </a:t>
            </a:r>
            <a:r>
              <a:rPr lang="en-US" altLang="zh-CN" dirty="0"/>
              <a:t>labs</a:t>
            </a:r>
            <a:r>
              <a:rPr lang="zh-CN" altLang="en-US" dirty="0"/>
              <a:t> </a:t>
            </a:r>
            <a:r>
              <a:rPr lang="en-US" altLang="zh-CN" dirty="0"/>
              <a:t>in</a:t>
            </a:r>
            <a:r>
              <a:rPr lang="zh-CN" altLang="en-US" dirty="0"/>
              <a:t> </a:t>
            </a:r>
            <a:r>
              <a:rPr lang="en-US" altLang="zh-CN" dirty="0"/>
              <a:t>the</a:t>
            </a:r>
            <a:r>
              <a:rPr lang="zh-CN" altLang="en-US" dirty="0"/>
              <a:t> </a:t>
            </a:r>
            <a:r>
              <a:rPr lang="en-US" altLang="zh-CN" dirty="0"/>
              <a:t>Assignments</a:t>
            </a:r>
            <a:r>
              <a:rPr lang="zh-CN" altLang="en-US" dirty="0"/>
              <a:t> </a:t>
            </a:r>
            <a:r>
              <a:rPr lang="en-US" altLang="zh-CN" dirty="0"/>
              <a:t>when</a:t>
            </a:r>
            <a:r>
              <a:rPr lang="zh-CN" altLang="en-US" dirty="0"/>
              <a:t> </a:t>
            </a:r>
            <a:r>
              <a:rPr lang="en-US" altLang="zh-CN" dirty="0"/>
              <a:t>it</a:t>
            </a:r>
            <a:r>
              <a:rPr lang="zh-CN" altLang="en-US" dirty="0"/>
              <a:t> </a:t>
            </a:r>
            <a:r>
              <a:rPr lang="en-US" altLang="zh-CN" dirty="0"/>
              <a:t>is</a:t>
            </a:r>
            <a:r>
              <a:rPr lang="zh-CN" altLang="en-US" dirty="0"/>
              <a:t> </a:t>
            </a:r>
            <a:r>
              <a:rPr lang="en-US" altLang="zh-CN" dirty="0"/>
              <a:t>ready.</a:t>
            </a:r>
            <a:endParaRPr lang="zh-CN" altLang="en-US" dirty="0"/>
          </a:p>
        </p:txBody>
      </p:sp>
      <p:sp>
        <p:nvSpPr>
          <p:cNvPr id="9" name="文本框 8">
            <a:extLst>
              <a:ext uri="{FF2B5EF4-FFF2-40B4-BE49-F238E27FC236}">
                <a16:creationId xmlns:a16="http://schemas.microsoft.com/office/drawing/2014/main" id="{192B8672-451B-DD4C-B963-473180A6428B}"/>
              </a:ext>
            </a:extLst>
          </p:cNvPr>
          <p:cNvSpPr txBox="1"/>
          <p:nvPr/>
        </p:nvSpPr>
        <p:spPr>
          <a:xfrm>
            <a:off x="7194330" y="1529961"/>
            <a:ext cx="3436883" cy="461665"/>
          </a:xfrm>
          <a:prstGeom prst="rect">
            <a:avLst/>
          </a:prstGeom>
          <a:noFill/>
        </p:spPr>
        <p:txBody>
          <a:bodyPr wrap="square">
            <a:spAutoFit/>
          </a:bodyPr>
          <a:lstStyle/>
          <a:p>
            <a:r>
              <a:rPr lang="en-US" altLang="zh-CN" sz="2400" b="1" dirty="0">
                <a:solidFill>
                  <a:schemeClr val="accent1">
                    <a:lumMod val="75000"/>
                  </a:schemeClr>
                </a:solidFill>
              </a:rPr>
              <a:t>2)</a:t>
            </a:r>
            <a:r>
              <a:rPr lang="zh-CN" altLang="en-US" sz="2400" b="1" dirty="0">
                <a:solidFill>
                  <a:schemeClr val="accent1">
                    <a:lumMod val="75000"/>
                  </a:schemeClr>
                </a:solidFill>
              </a:rPr>
              <a:t> </a:t>
            </a:r>
            <a:r>
              <a:rPr lang="en-US" altLang="zh-CN" sz="2400" b="1" dirty="0">
                <a:solidFill>
                  <a:schemeClr val="accent1">
                    <a:lumMod val="75000"/>
                  </a:schemeClr>
                </a:solidFill>
              </a:rPr>
              <a:t>How</a:t>
            </a:r>
            <a:r>
              <a:rPr lang="zh-CN" altLang="en-US" sz="2400" b="1" dirty="0">
                <a:solidFill>
                  <a:schemeClr val="accent1">
                    <a:lumMod val="75000"/>
                  </a:schemeClr>
                </a:solidFill>
              </a:rPr>
              <a:t> </a:t>
            </a:r>
            <a:r>
              <a:rPr lang="en-US" altLang="zh-CN" sz="2400" b="1" dirty="0">
                <a:solidFill>
                  <a:schemeClr val="accent1">
                    <a:lumMod val="75000"/>
                  </a:schemeClr>
                </a:solidFill>
              </a:rPr>
              <a:t>to</a:t>
            </a:r>
            <a:r>
              <a:rPr lang="zh-CN" altLang="en-US" sz="2400" b="1" dirty="0">
                <a:solidFill>
                  <a:schemeClr val="accent1">
                    <a:lumMod val="75000"/>
                  </a:schemeClr>
                </a:solidFill>
              </a:rPr>
              <a:t> </a:t>
            </a:r>
            <a:r>
              <a:rPr lang="en-US" altLang="zh-CN" sz="2400" b="1" dirty="0">
                <a:solidFill>
                  <a:schemeClr val="accent1">
                    <a:lumMod val="75000"/>
                  </a:schemeClr>
                </a:solidFill>
              </a:rPr>
              <a:t>submit</a:t>
            </a:r>
            <a:r>
              <a:rPr lang="zh-CN" altLang="en-US" sz="2400" b="1" dirty="0">
                <a:solidFill>
                  <a:schemeClr val="accent1">
                    <a:lumMod val="75000"/>
                  </a:schemeClr>
                </a:solidFill>
              </a:rPr>
              <a:t> </a:t>
            </a:r>
            <a:r>
              <a:rPr lang="en-US" altLang="zh-CN" sz="2400" b="1" dirty="0">
                <a:solidFill>
                  <a:schemeClr val="accent1">
                    <a:lumMod val="75000"/>
                  </a:schemeClr>
                </a:solidFill>
              </a:rPr>
              <a:t>labs?</a:t>
            </a:r>
            <a:endParaRPr lang="zh-CN" altLang="en-US" sz="2400" b="1" dirty="0">
              <a:solidFill>
                <a:schemeClr val="accent1">
                  <a:lumMod val="75000"/>
                </a:schemeClr>
              </a:solidFill>
            </a:endParaRPr>
          </a:p>
        </p:txBody>
      </p:sp>
      <p:sp>
        <p:nvSpPr>
          <p:cNvPr id="10" name="文本框 9">
            <a:extLst>
              <a:ext uri="{FF2B5EF4-FFF2-40B4-BE49-F238E27FC236}">
                <a16:creationId xmlns:a16="http://schemas.microsoft.com/office/drawing/2014/main" id="{885FAA9F-0E82-4C41-B52A-A26EA4A7D999}"/>
              </a:ext>
            </a:extLst>
          </p:cNvPr>
          <p:cNvSpPr txBox="1"/>
          <p:nvPr/>
        </p:nvSpPr>
        <p:spPr>
          <a:xfrm>
            <a:off x="6558455" y="4208973"/>
            <a:ext cx="4938548" cy="2308324"/>
          </a:xfrm>
          <a:prstGeom prst="rect">
            <a:avLst/>
          </a:prstGeom>
          <a:noFill/>
        </p:spPr>
        <p:txBody>
          <a:bodyPr wrap="square">
            <a:spAutoFit/>
          </a:bodyPr>
          <a:lstStyle/>
          <a:p>
            <a:r>
              <a:rPr lang="en-US" altLang="zh-CN" dirty="0"/>
              <a:t>After</a:t>
            </a:r>
            <a:r>
              <a:rPr lang="zh-CN" altLang="en-US" dirty="0"/>
              <a:t> </a:t>
            </a:r>
            <a:r>
              <a:rPr lang="en-US" altLang="zh-CN" dirty="0"/>
              <a:t>you</a:t>
            </a:r>
            <a:r>
              <a:rPr lang="zh-CN" altLang="en-US" dirty="0"/>
              <a:t> </a:t>
            </a:r>
            <a:r>
              <a:rPr lang="en-US" altLang="zh-CN" dirty="0"/>
              <a:t>finish</a:t>
            </a:r>
            <a:r>
              <a:rPr lang="zh-CN" altLang="en-US" dirty="0"/>
              <a:t> </a:t>
            </a:r>
            <a:r>
              <a:rPr lang="en-US" altLang="zh-CN" dirty="0"/>
              <a:t>the</a:t>
            </a:r>
            <a:r>
              <a:rPr lang="zh-CN" altLang="en-US" dirty="0"/>
              <a:t> </a:t>
            </a:r>
            <a:r>
              <a:rPr lang="en-US" altLang="zh-CN" dirty="0"/>
              <a:t>tasks,</a:t>
            </a:r>
            <a:r>
              <a:rPr lang="zh-CN" altLang="en-US" dirty="0"/>
              <a:t> </a:t>
            </a:r>
            <a:r>
              <a:rPr lang="en-US" altLang="zh-CN" dirty="0"/>
              <a:t>please</a:t>
            </a:r>
            <a:r>
              <a:rPr lang="zh-CN" altLang="en-US" dirty="0"/>
              <a:t> </a:t>
            </a:r>
            <a:r>
              <a:rPr lang="en-GB" altLang="zh-CN" dirty="0"/>
              <a:t>compress all the files</a:t>
            </a:r>
            <a:r>
              <a:rPr lang="zh-CN" altLang="en-US" dirty="0"/>
              <a:t> </a:t>
            </a:r>
            <a:r>
              <a:rPr lang="en-US" altLang="zh-CN" dirty="0"/>
              <a:t>(including</a:t>
            </a:r>
            <a:r>
              <a:rPr lang="zh-CN" altLang="en-US" dirty="0"/>
              <a:t> </a:t>
            </a:r>
            <a:r>
              <a:rPr lang="en-US" altLang="zh-CN" dirty="0"/>
              <a:t>the</a:t>
            </a:r>
            <a:r>
              <a:rPr lang="zh-CN" altLang="en-US" dirty="0"/>
              <a:t> </a:t>
            </a:r>
            <a:r>
              <a:rPr lang="en-US" altLang="zh-CN" dirty="0"/>
              <a:t>generated</a:t>
            </a:r>
            <a:r>
              <a:rPr lang="zh-CN" altLang="en-US" dirty="0"/>
              <a:t> </a:t>
            </a:r>
            <a:r>
              <a:rPr lang="en-US" altLang="zh-CN" dirty="0"/>
              <a:t>file</a:t>
            </a:r>
            <a:r>
              <a:rPr lang="zh-CN" altLang="en-US" dirty="0"/>
              <a:t> </a:t>
            </a:r>
            <a:r>
              <a:rPr lang="en-US" altLang="zh-CN" dirty="0"/>
              <a:t>in</a:t>
            </a:r>
            <a:r>
              <a:rPr lang="zh-CN" altLang="en-US" dirty="0"/>
              <a:t> </a:t>
            </a:r>
            <a:r>
              <a:rPr lang="en-US" altLang="zh-CN" dirty="0"/>
              <a:t>the</a:t>
            </a:r>
            <a:r>
              <a:rPr lang="zh-CN" altLang="en-US" dirty="0"/>
              <a:t> </a:t>
            </a:r>
            <a:r>
              <a:rPr lang="en-US" altLang="zh-CN" dirty="0"/>
              <a:t>task)</a:t>
            </a:r>
            <a:r>
              <a:rPr lang="zh-CN" altLang="en-US" dirty="0"/>
              <a:t> </a:t>
            </a:r>
            <a:r>
              <a:rPr lang="en-US" altLang="zh-CN" dirty="0"/>
              <a:t>in</a:t>
            </a:r>
            <a:r>
              <a:rPr lang="zh-CN" altLang="en-US" dirty="0"/>
              <a:t> </a:t>
            </a:r>
            <a:r>
              <a:rPr lang="en-US" altLang="zh-CN" dirty="0"/>
              <a:t>to</a:t>
            </a:r>
            <a:r>
              <a:rPr lang="zh-CN" altLang="en-US" dirty="0"/>
              <a:t> </a:t>
            </a:r>
            <a:r>
              <a:rPr lang="en-US" altLang="zh-CN" dirty="0"/>
              <a:t>one</a:t>
            </a:r>
            <a:r>
              <a:rPr lang="zh-CN" altLang="en-US" dirty="0"/>
              <a:t> </a:t>
            </a:r>
            <a:r>
              <a:rPr lang="en-US" altLang="zh-CN" dirty="0"/>
              <a:t>zip</a:t>
            </a:r>
            <a:r>
              <a:rPr lang="zh-CN" altLang="en-US" dirty="0"/>
              <a:t> </a:t>
            </a:r>
            <a:r>
              <a:rPr lang="en-US" altLang="zh-CN" dirty="0"/>
              <a:t>file.</a:t>
            </a:r>
          </a:p>
          <a:p>
            <a:r>
              <a:rPr lang="en-US" altLang="zh-CN" dirty="0"/>
              <a:t>You</a:t>
            </a:r>
            <a:r>
              <a:rPr lang="zh-CN" altLang="en-US" dirty="0"/>
              <a:t> </a:t>
            </a:r>
            <a:r>
              <a:rPr lang="en-US" altLang="zh-CN" dirty="0"/>
              <a:t>have</a:t>
            </a:r>
            <a:r>
              <a:rPr lang="zh-CN" altLang="en-US" dirty="0"/>
              <a:t> </a:t>
            </a:r>
            <a:r>
              <a:rPr lang="en-US" altLang="zh-CN" dirty="0"/>
              <a:t>to</a:t>
            </a:r>
            <a:r>
              <a:rPr lang="zh-CN" altLang="en-US" dirty="0"/>
              <a:t> </a:t>
            </a:r>
            <a:r>
              <a:rPr lang="en-US" altLang="zh-CN" dirty="0"/>
              <a:t>name</a:t>
            </a:r>
            <a:r>
              <a:rPr lang="zh-CN" altLang="en-US" dirty="0"/>
              <a:t> </a:t>
            </a:r>
            <a:r>
              <a:rPr lang="en-US" altLang="zh-CN" dirty="0"/>
              <a:t>the</a:t>
            </a:r>
            <a:r>
              <a:rPr lang="zh-CN" altLang="en-US" dirty="0"/>
              <a:t> </a:t>
            </a:r>
            <a:r>
              <a:rPr lang="en-US" altLang="zh-CN" dirty="0"/>
              <a:t>zip</a:t>
            </a:r>
            <a:r>
              <a:rPr lang="zh-CN" altLang="en-US" dirty="0"/>
              <a:t> </a:t>
            </a:r>
            <a:r>
              <a:rPr lang="en-US" altLang="zh-CN" dirty="0"/>
              <a:t>file</a:t>
            </a:r>
            <a:r>
              <a:rPr lang="zh-CN" altLang="en-US" dirty="0"/>
              <a:t> </a:t>
            </a:r>
            <a:r>
              <a:rPr lang="en-US" altLang="zh-CN" dirty="0"/>
              <a:t>based</a:t>
            </a:r>
            <a:r>
              <a:rPr lang="zh-CN" altLang="en-US" dirty="0"/>
              <a:t> </a:t>
            </a:r>
            <a:r>
              <a:rPr lang="en-US" altLang="zh-CN" dirty="0"/>
              <a:t>on</a:t>
            </a:r>
            <a:r>
              <a:rPr lang="zh-CN" altLang="en-US" dirty="0"/>
              <a:t> </a:t>
            </a:r>
            <a:r>
              <a:rPr lang="en-US" altLang="zh-CN" dirty="0"/>
              <a:t>following</a:t>
            </a:r>
            <a:r>
              <a:rPr lang="zh-CN" altLang="en-US" dirty="0"/>
              <a:t> </a:t>
            </a:r>
            <a:r>
              <a:rPr lang="en-US" altLang="zh-CN" dirty="0"/>
              <a:t>rule:</a:t>
            </a:r>
            <a:r>
              <a:rPr lang="zh-CN" altLang="en-US" dirty="0"/>
              <a:t> </a:t>
            </a:r>
            <a:r>
              <a:rPr lang="en-US" altLang="zh-CN" dirty="0" err="1"/>
              <a:t>name_ID_lab#.zip</a:t>
            </a:r>
            <a:r>
              <a:rPr lang="en-US" altLang="zh-CN" dirty="0"/>
              <a:t>.</a:t>
            </a:r>
          </a:p>
          <a:p>
            <a:r>
              <a:rPr lang="en-US" altLang="zh-CN" dirty="0"/>
              <a:t>For</a:t>
            </a:r>
            <a:r>
              <a:rPr lang="zh-CN" altLang="en-US" dirty="0"/>
              <a:t> </a:t>
            </a:r>
            <a:r>
              <a:rPr lang="en-US" altLang="zh-CN" dirty="0"/>
              <a:t>example,</a:t>
            </a:r>
            <a:r>
              <a:rPr lang="zh-CN" altLang="en-US" dirty="0"/>
              <a:t> </a:t>
            </a:r>
            <a:r>
              <a:rPr lang="en-US" altLang="zh-CN" dirty="0"/>
              <a:t>if</a:t>
            </a:r>
            <a:r>
              <a:rPr lang="zh-CN" altLang="en-US" dirty="0"/>
              <a:t> </a:t>
            </a:r>
            <a:r>
              <a:rPr lang="en-US" altLang="zh-CN" dirty="0"/>
              <a:t>your</a:t>
            </a:r>
            <a:r>
              <a:rPr lang="zh-CN" altLang="en-US" dirty="0"/>
              <a:t> </a:t>
            </a:r>
            <a:r>
              <a:rPr lang="en-US" altLang="zh-CN" dirty="0"/>
              <a:t>name</a:t>
            </a:r>
            <a:r>
              <a:rPr lang="zh-CN" altLang="en-US" dirty="0"/>
              <a:t> </a:t>
            </a:r>
            <a:r>
              <a:rPr lang="en-US" altLang="zh-CN" dirty="0"/>
              <a:t>is</a:t>
            </a:r>
            <a:r>
              <a:rPr lang="zh-CN" altLang="en-US" dirty="0"/>
              <a:t> </a:t>
            </a:r>
            <a:r>
              <a:rPr lang="en-US" altLang="zh-CN" dirty="0"/>
              <a:t>Clark,</a:t>
            </a:r>
            <a:r>
              <a:rPr lang="zh-CN" altLang="en-US" dirty="0"/>
              <a:t> </a:t>
            </a:r>
            <a:r>
              <a:rPr lang="en-US" altLang="zh-CN" dirty="0"/>
              <a:t>your</a:t>
            </a:r>
            <a:r>
              <a:rPr lang="zh-CN" altLang="en-US" dirty="0"/>
              <a:t> </a:t>
            </a:r>
            <a:r>
              <a:rPr lang="en-US" altLang="zh-CN" dirty="0"/>
              <a:t>student</a:t>
            </a:r>
            <a:r>
              <a:rPr lang="zh-CN" altLang="en-US" dirty="0"/>
              <a:t> </a:t>
            </a:r>
            <a:r>
              <a:rPr lang="en-US" altLang="zh-CN" dirty="0"/>
              <a:t>ID</a:t>
            </a:r>
            <a:r>
              <a:rPr lang="zh-CN" altLang="en-US" dirty="0"/>
              <a:t> </a:t>
            </a:r>
            <a:r>
              <a:rPr lang="en-US" altLang="zh-CN" dirty="0"/>
              <a:t>is</a:t>
            </a:r>
            <a:r>
              <a:rPr lang="zh-CN" altLang="en-US" dirty="0"/>
              <a:t> </a:t>
            </a:r>
            <a:r>
              <a:rPr lang="en-US" altLang="zh-CN" dirty="0"/>
              <a:t>12345,</a:t>
            </a:r>
            <a:r>
              <a:rPr lang="zh-CN" altLang="en-US" dirty="0"/>
              <a:t> </a:t>
            </a:r>
            <a:r>
              <a:rPr lang="en-US" altLang="zh-CN" dirty="0"/>
              <a:t>and</a:t>
            </a:r>
            <a:r>
              <a:rPr lang="zh-CN" altLang="en-US" dirty="0"/>
              <a:t> </a:t>
            </a:r>
            <a:r>
              <a:rPr lang="en-US" altLang="zh-CN" dirty="0"/>
              <a:t>its</a:t>
            </a:r>
            <a:r>
              <a:rPr lang="zh-CN" altLang="en-US" dirty="0"/>
              <a:t> </a:t>
            </a:r>
            <a:r>
              <a:rPr lang="en-US" altLang="zh-CN" dirty="0"/>
              <a:t>our</a:t>
            </a:r>
            <a:r>
              <a:rPr lang="zh-CN" altLang="en-US" dirty="0"/>
              <a:t> </a:t>
            </a:r>
            <a:r>
              <a:rPr lang="en-US" altLang="zh-CN" dirty="0"/>
              <a:t>first</a:t>
            </a:r>
            <a:r>
              <a:rPr lang="zh-CN" altLang="en-US" dirty="0"/>
              <a:t> </a:t>
            </a:r>
            <a:r>
              <a:rPr lang="en-US" altLang="zh-CN" dirty="0"/>
              <a:t>lab,</a:t>
            </a:r>
            <a:r>
              <a:rPr lang="zh-CN" altLang="en-US" dirty="0"/>
              <a:t> </a:t>
            </a:r>
            <a:r>
              <a:rPr lang="en-US" altLang="zh-CN" dirty="0"/>
              <a:t>so</a:t>
            </a:r>
            <a:r>
              <a:rPr lang="zh-CN" altLang="en-US" dirty="0"/>
              <a:t> </a:t>
            </a:r>
            <a:r>
              <a:rPr lang="en-US" altLang="zh-CN" dirty="0"/>
              <a:t>the</a:t>
            </a:r>
            <a:r>
              <a:rPr lang="zh-CN" altLang="en-US" dirty="0"/>
              <a:t> </a:t>
            </a:r>
            <a:r>
              <a:rPr lang="en-US" altLang="zh-CN" dirty="0"/>
              <a:t>file</a:t>
            </a:r>
            <a:r>
              <a:rPr lang="zh-CN" altLang="en-US" dirty="0"/>
              <a:t> </a:t>
            </a:r>
            <a:r>
              <a:rPr lang="en-US" altLang="zh-CN" dirty="0"/>
              <a:t>name</a:t>
            </a:r>
            <a:r>
              <a:rPr lang="zh-CN" altLang="en-US" dirty="0"/>
              <a:t> </a:t>
            </a:r>
            <a:r>
              <a:rPr lang="en-US" altLang="zh-CN" dirty="0"/>
              <a:t>should</a:t>
            </a:r>
            <a:r>
              <a:rPr lang="zh-CN" altLang="en-US" dirty="0"/>
              <a:t> </a:t>
            </a:r>
            <a:r>
              <a:rPr lang="en-US" altLang="zh-CN" dirty="0"/>
              <a:t>be:</a:t>
            </a:r>
            <a:r>
              <a:rPr lang="zh-CN" altLang="en-US" dirty="0"/>
              <a:t> </a:t>
            </a:r>
            <a:r>
              <a:rPr lang="en-US" altLang="zh-CN" dirty="0"/>
              <a:t>Clark_12345_lab1.zip.</a:t>
            </a:r>
            <a:endParaRPr lang="zh-CN" altLang="en-US" dirty="0"/>
          </a:p>
        </p:txBody>
      </p:sp>
      <p:pic>
        <p:nvPicPr>
          <p:cNvPr id="5122" name="Picture 2" descr="zip文件閱讀器：用於Android的rar文件解壓縮器- Google Play 應用程式">
            <a:extLst>
              <a:ext uri="{FF2B5EF4-FFF2-40B4-BE49-F238E27FC236}">
                <a16:creationId xmlns:a16="http://schemas.microsoft.com/office/drawing/2014/main" id="{E03D29DB-1C56-9D48-AEF8-490E60A12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478" y="2125161"/>
            <a:ext cx="1992586" cy="199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66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blinds(horizontal)">
                                      <p:cBhvr>
                                        <p:cTn id="2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4126745" y="3265557"/>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4315931" y="4501055"/>
            <a:ext cx="4743985" cy="1815882"/>
          </a:xfrm>
          <a:prstGeom prst="rect">
            <a:avLst/>
          </a:prstGeom>
          <a:noFill/>
        </p:spPr>
        <p:txBody>
          <a:bodyPr wrap="square">
            <a:spAutoFit/>
          </a:bodyPr>
          <a:lstStyle/>
          <a:p>
            <a:r>
              <a:rPr lang="en-US" altLang="zh-CN" sz="2800" b="1" dirty="0">
                <a:solidFill>
                  <a:srgbClr val="001E5E"/>
                </a:solidFill>
                <a:effectLst/>
                <a:latin typeface="Poppins" pitchFamily="2" charset="0"/>
              </a:rPr>
              <a:t>1.1 What is a signal</a:t>
            </a:r>
          </a:p>
          <a:p>
            <a:r>
              <a:rPr lang="en-US" altLang="zh-CN" sz="2800" b="1" dirty="0">
                <a:solidFill>
                  <a:srgbClr val="001E5E"/>
                </a:solidFill>
                <a:latin typeface="Poppins" pitchFamily="2" charset="0"/>
              </a:rPr>
              <a:t>1.2 Frequency domain</a:t>
            </a:r>
          </a:p>
          <a:p>
            <a:r>
              <a:rPr lang="en-US" altLang="zh-CN" sz="2800" b="1" dirty="0">
                <a:solidFill>
                  <a:srgbClr val="001E5E"/>
                </a:solidFill>
                <a:effectLst/>
                <a:latin typeface="Poppins" pitchFamily="2" charset="0"/>
              </a:rPr>
              <a:t>1.3 Special Signal</a:t>
            </a:r>
          </a:p>
          <a:p>
            <a:r>
              <a:rPr lang="en-US" altLang="zh-CN" sz="2800" b="1" dirty="0">
                <a:solidFill>
                  <a:srgbClr val="001E5E"/>
                </a:solidFill>
                <a:effectLst/>
                <a:latin typeface="Poppins" pitchFamily="2" charset="0"/>
              </a:rPr>
              <a:t>1.4 Tasks</a:t>
            </a:r>
            <a:endParaRPr lang="en-GB" altLang="zh-CN" sz="2800" dirty="0">
              <a:effectLst/>
            </a:endParaRPr>
          </a:p>
        </p:txBody>
      </p:sp>
      <p:pic>
        <p:nvPicPr>
          <p:cNvPr id="1028" name="Picture 4" descr="Premium Vector | Audio waves as equalizer background, signal wave vector">
            <a:extLst>
              <a:ext uri="{FF2B5EF4-FFF2-40B4-BE49-F238E27FC236}">
                <a16:creationId xmlns:a16="http://schemas.microsoft.com/office/drawing/2014/main" id="{6D8109CB-4424-2B47-830B-9228E26C4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415" y="256456"/>
            <a:ext cx="5015168" cy="300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45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918"/>
            <a:ext cx="3524785" cy="523220"/>
          </a:xfrm>
          <a:prstGeom prst="rect">
            <a:avLst/>
          </a:prstGeom>
          <a:noFill/>
        </p:spPr>
        <p:txBody>
          <a:bodyPr wrap="square">
            <a:spAutoFit/>
          </a:bodyPr>
          <a:lstStyle/>
          <a:p>
            <a:r>
              <a:rPr lang="en-US" altLang="zh-CN" sz="2800" b="1" dirty="0">
                <a:solidFill>
                  <a:srgbClr val="001E5E"/>
                </a:solidFill>
                <a:effectLst/>
                <a:latin typeface="Poppins" pitchFamily="2" charset="0"/>
              </a:rPr>
              <a:t>1.1 What is a signal</a:t>
            </a:r>
          </a:p>
        </p:txBody>
      </p:sp>
      <p:pic>
        <p:nvPicPr>
          <p:cNvPr id="2050" name="Picture 2" descr="What is Sound Wave - Mike Migas Production">
            <a:extLst>
              <a:ext uri="{FF2B5EF4-FFF2-40B4-BE49-F238E27FC236}">
                <a16:creationId xmlns:a16="http://schemas.microsoft.com/office/drawing/2014/main" id="{4BFBFADE-16FF-204D-B107-DA3A225B9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10" y="1876973"/>
            <a:ext cx="3938508" cy="246156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CE99CC4-507F-CC4A-A0E4-043509397B61}"/>
              </a:ext>
            </a:extLst>
          </p:cNvPr>
          <p:cNvSpPr txBox="1"/>
          <p:nvPr/>
        </p:nvSpPr>
        <p:spPr>
          <a:xfrm>
            <a:off x="1264586" y="4448044"/>
            <a:ext cx="1492469" cy="369332"/>
          </a:xfrm>
          <a:prstGeom prst="rect">
            <a:avLst/>
          </a:prstGeom>
          <a:noFill/>
        </p:spPr>
        <p:txBody>
          <a:bodyPr wrap="square">
            <a:spAutoFit/>
          </a:bodyPr>
          <a:lstStyle/>
          <a:p>
            <a:r>
              <a:rPr lang="en-US" altLang="zh-CN" dirty="0">
                <a:solidFill>
                  <a:srgbClr val="001E5E"/>
                </a:solidFill>
                <a:latin typeface="ArialMT"/>
              </a:rPr>
              <a:t>Sound Wave</a:t>
            </a:r>
            <a:endParaRPr lang="zh-CN" altLang="en-US" dirty="0"/>
          </a:p>
        </p:txBody>
      </p:sp>
      <p:pic>
        <p:nvPicPr>
          <p:cNvPr id="3" name="图片 2">
            <a:extLst>
              <a:ext uri="{FF2B5EF4-FFF2-40B4-BE49-F238E27FC236}">
                <a16:creationId xmlns:a16="http://schemas.microsoft.com/office/drawing/2014/main" id="{CF4EF8A7-9C03-AB4F-8950-F3972DD94B1D}"/>
              </a:ext>
            </a:extLst>
          </p:cNvPr>
          <p:cNvPicPr>
            <a:picLocks noChangeAspect="1"/>
          </p:cNvPicPr>
          <p:nvPr/>
        </p:nvPicPr>
        <p:blipFill>
          <a:blip r:embed="rId3"/>
          <a:stretch>
            <a:fillRect/>
          </a:stretch>
        </p:blipFill>
        <p:spPr>
          <a:xfrm>
            <a:off x="4395479" y="1876973"/>
            <a:ext cx="3401042" cy="2461568"/>
          </a:xfrm>
          <a:prstGeom prst="rect">
            <a:avLst/>
          </a:prstGeom>
        </p:spPr>
      </p:pic>
      <p:sp>
        <p:nvSpPr>
          <p:cNvPr id="8" name="文本框 7">
            <a:extLst>
              <a:ext uri="{FF2B5EF4-FFF2-40B4-BE49-F238E27FC236}">
                <a16:creationId xmlns:a16="http://schemas.microsoft.com/office/drawing/2014/main" id="{287A59BF-E6C6-9D42-9B9C-5311EB55FD05}"/>
              </a:ext>
            </a:extLst>
          </p:cNvPr>
          <p:cNvSpPr txBox="1"/>
          <p:nvPr/>
        </p:nvSpPr>
        <p:spPr>
          <a:xfrm>
            <a:off x="4829503" y="4448044"/>
            <a:ext cx="2532994" cy="369332"/>
          </a:xfrm>
          <a:prstGeom prst="rect">
            <a:avLst/>
          </a:prstGeom>
          <a:noFill/>
        </p:spPr>
        <p:txBody>
          <a:bodyPr wrap="square">
            <a:spAutoFit/>
          </a:bodyPr>
          <a:lstStyle/>
          <a:p>
            <a:r>
              <a:rPr lang="en-US" altLang="zh-CN" dirty="0">
                <a:solidFill>
                  <a:srgbClr val="001E5E"/>
                </a:solidFill>
                <a:latin typeface="ArialMT"/>
              </a:rPr>
              <a:t>Electromagnetic Wave</a:t>
            </a:r>
            <a:endParaRPr lang="zh-CN" altLang="en-US" dirty="0"/>
          </a:p>
        </p:txBody>
      </p:sp>
      <p:pic>
        <p:nvPicPr>
          <p:cNvPr id="2052" name="Picture 4" descr="红绿灯并不安全？法国多地计划减少红绿灯">
            <a:extLst>
              <a:ext uri="{FF2B5EF4-FFF2-40B4-BE49-F238E27FC236}">
                <a16:creationId xmlns:a16="http://schemas.microsoft.com/office/drawing/2014/main" id="{DF0DE67C-6CAE-C34A-9C5B-D4C2A26F5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1382" y="1876973"/>
            <a:ext cx="3695069" cy="246156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1C96F8E-C07E-A847-A7A6-8DFF8F98B25A}"/>
              </a:ext>
            </a:extLst>
          </p:cNvPr>
          <p:cNvSpPr txBox="1"/>
          <p:nvPr/>
        </p:nvSpPr>
        <p:spPr>
          <a:xfrm>
            <a:off x="9284139" y="4448044"/>
            <a:ext cx="1409553" cy="369332"/>
          </a:xfrm>
          <a:prstGeom prst="rect">
            <a:avLst/>
          </a:prstGeom>
          <a:noFill/>
        </p:spPr>
        <p:txBody>
          <a:bodyPr wrap="square">
            <a:spAutoFit/>
          </a:bodyPr>
          <a:lstStyle/>
          <a:p>
            <a:r>
              <a:rPr lang="en-US" altLang="zh-CN" dirty="0">
                <a:solidFill>
                  <a:srgbClr val="001E5E"/>
                </a:solidFill>
                <a:latin typeface="ArialMT"/>
              </a:rPr>
              <a:t>Traffic Light</a:t>
            </a:r>
            <a:endParaRPr lang="zh-CN" altLang="en-US" dirty="0"/>
          </a:p>
        </p:txBody>
      </p:sp>
      <p:sp>
        <p:nvSpPr>
          <p:cNvPr id="12" name="文本框 11">
            <a:extLst>
              <a:ext uri="{FF2B5EF4-FFF2-40B4-BE49-F238E27FC236}">
                <a16:creationId xmlns:a16="http://schemas.microsoft.com/office/drawing/2014/main" id="{CC5261A7-D4EA-6949-9A22-4951905A1A3E}"/>
              </a:ext>
            </a:extLst>
          </p:cNvPr>
          <p:cNvSpPr txBox="1"/>
          <p:nvPr/>
        </p:nvSpPr>
        <p:spPr>
          <a:xfrm>
            <a:off x="3366815" y="5521417"/>
            <a:ext cx="6176578" cy="923330"/>
          </a:xfrm>
          <a:prstGeom prst="rect">
            <a:avLst/>
          </a:prstGeom>
          <a:noFill/>
        </p:spPr>
        <p:txBody>
          <a:bodyPr wrap="square">
            <a:spAutoFit/>
          </a:bodyPr>
          <a:lstStyle/>
          <a:p>
            <a:r>
              <a:rPr lang="en-GB" altLang="zh-CN" dirty="0">
                <a:solidFill>
                  <a:srgbClr val="001E5E"/>
                </a:solidFill>
                <a:latin typeface="Menlo" panose="020B0609030804020204" pitchFamily="49" charset="0"/>
                <a:ea typeface="Menlo" panose="020B0609030804020204" pitchFamily="49" charset="0"/>
                <a:cs typeface="Menlo" panose="020B0609030804020204" pitchFamily="49" charset="0"/>
              </a:rPr>
              <a:t>The </a:t>
            </a:r>
            <a:r>
              <a:rPr lang="en-GB" altLang="zh-CN" b="1" i="1" dirty="0">
                <a:solidFill>
                  <a:srgbClr val="001E5E"/>
                </a:solidFill>
                <a:latin typeface="Menlo" panose="020B0609030804020204" pitchFamily="49" charset="0"/>
                <a:ea typeface="Menlo" panose="020B0609030804020204" pitchFamily="49" charset="0"/>
                <a:cs typeface="Menlo" panose="020B0609030804020204" pitchFamily="49" charset="0"/>
              </a:rPr>
              <a:t>IEEE Transactions on Signal Processing</a:t>
            </a:r>
            <a:r>
              <a:rPr lang="en-GB" altLang="zh-CN" dirty="0">
                <a:solidFill>
                  <a:srgbClr val="001E5E"/>
                </a:solidFill>
                <a:latin typeface="Menlo" panose="020B0609030804020204" pitchFamily="49" charset="0"/>
                <a:ea typeface="Menlo" panose="020B0609030804020204" pitchFamily="49" charset="0"/>
                <a:cs typeface="Menlo" panose="020B0609030804020204" pitchFamily="49" charset="0"/>
              </a:rPr>
              <a:t> includes audio, video, speech, image, sonar, and radar as examples of signal.</a:t>
            </a:r>
          </a:p>
        </p:txBody>
      </p:sp>
    </p:spTree>
    <p:extLst>
      <p:ext uri="{BB962C8B-B14F-4D97-AF65-F5344CB8AC3E}">
        <p14:creationId xmlns:p14="http://schemas.microsoft.com/office/powerpoint/2010/main" val="136436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blinds(horizontal)">
                                      <p:cBhvr>
                                        <p:cTn id="23" dur="500"/>
                                        <p:tgtEl>
                                          <p:spTgt spid="205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918"/>
            <a:ext cx="3524785" cy="523220"/>
          </a:xfrm>
          <a:prstGeom prst="rect">
            <a:avLst/>
          </a:prstGeom>
          <a:noFill/>
        </p:spPr>
        <p:txBody>
          <a:bodyPr wrap="square">
            <a:spAutoFit/>
          </a:bodyPr>
          <a:lstStyle/>
          <a:p>
            <a:r>
              <a:rPr lang="en-US" altLang="zh-CN" sz="2800" b="1" dirty="0">
                <a:solidFill>
                  <a:srgbClr val="001E5E"/>
                </a:solidFill>
                <a:effectLst/>
                <a:latin typeface="Poppins" pitchFamily="2" charset="0"/>
              </a:rPr>
              <a:t>1.1 What is a signal</a:t>
            </a:r>
          </a:p>
        </p:txBody>
      </p:sp>
      <p:pic>
        <p:nvPicPr>
          <p:cNvPr id="2" name="图片 1">
            <a:extLst>
              <a:ext uri="{FF2B5EF4-FFF2-40B4-BE49-F238E27FC236}">
                <a16:creationId xmlns:a16="http://schemas.microsoft.com/office/drawing/2014/main" id="{C9A2FEFF-4E40-A64F-B471-F7390BCB0D51}"/>
              </a:ext>
            </a:extLst>
          </p:cNvPr>
          <p:cNvPicPr>
            <a:picLocks noChangeAspect="1"/>
          </p:cNvPicPr>
          <p:nvPr/>
        </p:nvPicPr>
        <p:blipFill>
          <a:blip r:embed="rId4"/>
          <a:stretch>
            <a:fillRect/>
          </a:stretch>
        </p:blipFill>
        <p:spPr>
          <a:xfrm>
            <a:off x="2217683" y="2106024"/>
            <a:ext cx="3746500" cy="2882900"/>
          </a:xfrm>
          <a:prstGeom prst="rect">
            <a:avLst/>
          </a:prstGeom>
        </p:spPr>
      </p:pic>
      <p:sp>
        <p:nvSpPr>
          <p:cNvPr id="13" name="文本框 12">
            <a:extLst>
              <a:ext uri="{FF2B5EF4-FFF2-40B4-BE49-F238E27FC236}">
                <a16:creationId xmlns:a16="http://schemas.microsoft.com/office/drawing/2014/main" id="{5E71D302-5149-2043-AFEC-23390DF80D31}"/>
              </a:ext>
            </a:extLst>
          </p:cNvPr>
          <p:cNvSpPr txBox="1"/>
          <p:nvPr/>
        </p:nvSpPr>
        <p:spPr>
          <a:xfrm>
            <a:off x="518352" y="3224308"/>
            <a:ext cx="1492469" cy="646331"/>
          </a:xfrm>
          <a:prstGeom prst="rect">
            <a:avLst/>
          </a:prstGeom>
          <a:noFill/>
        </p:spPr>
        <p:txBody>
          <a:bodyPr wrap="square">
            <a:spAutoFit/>
          </a:bodyPr>
          <a:lstStyle/>
          <a:p>
            <a:r>
              <a:rPr lang="en-US" altLang="zh-CN" dirty="0">
                <a:solidFill>
                  <a:srgbClr val="001E5E"/>
                </a:solidFill>
                <a:latin typeface="ArialMT"/>
              </a:rPr>
              <a:t>Very</a:t>
            </a:r>
            <a:r>
              <a:rPr lang="zh-CN" altLang="en-US" dirty="0">
                <a:solidFill>
                  <a:srgbClr val="001E5E"/>
                </a:solidFill>
                <a:latin typeface="ArialMT"/>
              </a:rPr>
              <a:t> </a:t>
            </a:r>
            <a:r>
              <a:rPr lang="en-US" altLang="zh-CN" dirty="0">
                <a:solidFill>
                  <a:srgbClr val="001E5E"/>
                </a:solidFill>
                <a:latin typeface="ArialMT"/>
              </a:rPr>
              <a:t>simple</a:t>
            </a:r>
            <a:r>
              <a:rPr lang="zh-CN" altLang="en-US" dirty="0">
                <a:solidFill>
                  <a:srgbClr val="001E5E"/>
                </a:solidFill>
                <a:latin typeface="ArialMT"/>
              </a:rPr>
              <a:t> </a:t>
            </a:r>
            <a:r>
              <a:rPr lang="en-US" altLang="zh-CN" dirty="0">
                <a:solidFill>
                  <a:srgbClr val="001E5E"/>
                </a:solidFill>
                <a:latin typeface="ArialMT"/>
              </a:rPr>
              <a:t>sound</a:t>
            </a:r>
            <a:r>
              <a:rPr lang="zh-CN" altLang="en-US" dirty="0">
                <a:solidFill>
                  <a:srgbClr val="001E5E"/>
                </a:solidFill>
                <a:latin typeface="ArialMT"/>
              </a:rPr>
              <a:t> </a:t>
            </a:r>
            <a:r>
              <a:rPr lang="en-US" altLang="zh-CN" dirty="0">
                <a:solidFill>
                  <a:srgbClr val="001E5E"/>
                </a:solidFill>
                <a:latin typeface="ArialMT"/>
              </a:rPr>
              <a:t>wave</a:t>
            </a:r>
            <a:endParaRPr lang="zh-CN" altLang="en-US" dirty="0"/>
          </a:p>
        </p:txBody>
      </p:sp>
      <p:sp>
        <p:nvSpPr>
          <p:cNvPr id="14" name="文本框 13">
            <a:extLst>
              <a:ext uri="{FF2B5EF4-FFF2-40B4-BE49-F238E27FC236}">
                <a16:creationId xmlns:a16="http://schemas.microsoft.com/office/drawing/2014/main" id="{360D1189-C97F-FC44-9A3F-7B83AE32E21A}"/>
              </a:ext>
            </a:extLst>
          </p:cNvPr>
          <p:cNvSpPr txBox="1"/>
          <p:nvPr/>
        </p:nvSpPr>
        <p:spPr>
          <a:xfrm>
            <a:off x="3266805" y="5179096"/>
            <a:ext cx="2324697" cy="646331"/>
          </a:xfrm>
          <a:prstGeom prst="rect">
            <a:avLst/>
          </a:prstGeom>
          <a:noFill/>
        </p:spPr>
        <p:txBody>
          <a:bodyPr wrap="square">
            <a:spAutoFit/>
          </a:bodyPr>
          <a:lstStyle/>
          <a:p>
            <a:r>
              <a:rPr lang="en-US" altLang="zh-CN" dirty="0">
                <a:solidFill>
                  <a:srgbClr val="001E5E"/>
                </a:solidFill>
                <a:latin typeface="ArialMT"/>
              </a:rPr>
              <a:t>Time</a:t>
            </a:r>
            <a:r>
              <a:rPr lang="zh-CN" altLang="en-US" dirty="0">
                <a:solidFill>
                  <a:srgbClr val="001E5E"/>
                </a:solidFill>
                <a:latin typeface="ArialMT"/>
              </a:rPr>
              <a:t> </a:t>
            </a:r>
            <a:r>
              <a:rPr lang="en-US" altLang="zh-CN" dirty="0">
                <a:solidFill>
                  <a:srgbClr val="001E5E"/>
                </a:solidFill>
                <a:latin typeface="ArialMT"/>
              </a:rPr>
              <a:t>length:</a:t>
            </a:r>
            <a:r>
              <a:rPr lang="zh-CN" altLang="en-US" dirty="0">
                <a:solidFill>
                  <a:srgbClr val="001E5E"/>
                </a:solidFill>
                <a:latin typeface="ArialMT"/>
              </a:rPr>
              <a:t> </a:t>
            </a:r>
            <a:r>
              <a:rPr lang="en-US" altLang="zh-CN" dirty="0">
                <a:solidFill>
                  <a:srgbClr val="001E5E"/>
                </a:solidFill>
                <a:latin typeface="ArialMT"/>
              </a:rPr>
              <a:t>0.02s</a:t>
            </a:r>
          </a:p>
          <a:p>
            <a:r>
              <a:rPr lang="en-US" altLang="zh-CN" dirty="0">
                <a:solidFill>
                  <a:srgbClr val="001E5E"/>
                </a:solidFill>
                <a:latin typeface="ArialMT"/>
              </a:rPr>
              <a:t>Frequency:</a:t>
            </a:r>
            <a:r>
              <a:rPr lang="zh-CN" altLang="en-US" dirty="0">
                <a:solidFill>
                  <a:srgbClr val="001E5E"/>
                </a:solidFill>
                <a:latin typeface="ArialMT"/>
              </a:rPr>
              <a:t> </a:t>
            </a:r>
            <a:r>
              <a:rPr lang="en-US" altLang="zh-CN" dirty="0">
                <a:solidFill>
                  <a:srgbClr val="001E5E"/>
                </a:solidFill>
                <a:latin typeface="ArialMT"/>
              </a:rPr>
              <a:t>1000</a:t>
            </a:r>
            <a:r>
              <a:rPr lang="zh-CN" altLang="en-US" dirty="0">
                <a:solidFill>
                  <a:srgbClr val="001E5E"/>
                </a:solidFill>
                <a:latin typeface="ArialMT"/>
              </a:rPr>
              <a:t> </a:t>
            </a:r>
            <a:r>
              <a:rPr lang="en-US" altLang="zh-CN" dirty="0">
                <a:solidFill>
                  <a:srgbClr val="001E5E"/>
                </a:solidFill>
                <a:latin typeface="ArialMT"/>
              </a:rPr>
              <a:t>Hz</a:t>
            </a:r>
            <a:endParaRPr lang="zh-CN" altLang="en-US" dirty="0">
              <a:solidFill>
                <a:srgbClr val="001E5E"/>
              </a:solidFill>
              <a:latin typeface="ArialMT"/>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C3263E9-A79D-B848-BF76-68727417082A}"/>
                  </a:ext>
                </a:extLst>
              </p:cNvPr>
              <p:cNvSpPr txBox="1"/>
              <p:nvPr/>
            </p:nvSpPr>
            <p:spPr>
              <a:xfrm>
                <a:off x="3380558" y="5983082"/>
                <a:ext cx="18764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cos</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2</m:t>
                              </m:r>
                              <m:r>
                                <a:rPr kumimoji="1" lang="en-US" altLang="zh-CN" b="0" i="1" smtClean="0">
                                  <a:latin typeface="Cambria Math" panose="02040503050406030204" pitchFamily="18" charset="0"/>
                                </a:rPr>
                                <m:t>𝜋</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1000</m:t>
                              </m:r>
                              <m:r>
                                <a:rPr kumimoji="1" lang="zh-CN" altLang="en-US" b="0" i="1" smtClean="0">
                                  <a:latin typeface="Cambria Math" panose="02040503050406030204" pitchFamily="18" charset="0"/>
                                </a:rPr>
                                <m:t>∗</m:t>
                              </m:r>
                              <m:r>
                                <a:rPr kumimoji="1" lang="en-US" altLang="zh-CN" b="0" i="1" smtClean="0">
                                  <a:latin typeface="Cambria Math" panose="02040503050406030204" pitchFamily="18" charset="0"/>
                                </a:rPr>
                                <m:t>𝑡</m:t>
                              </m:r>
                            </m:e>
                          </m:d>
                        </m:e>
                      </m:func>
                    </m:oMath>
                  </m:oMathPara>
                </a14:m>
                <a:endParaRPr kumimoji="1" lang="zh-CN" altLang="en-US" dirty="0"/>
              </a:p>
            </p:txBody>
          </p:sp>
        </mc:Choice>
        <mc:Fallback xmlns="">
          <p:sp>
            <p:nvSpPr>
              <p:cNvPr id="4" name="文本框 3">
                <a:extLst>
                  <a:ext uri="{FF2B5EF4-FFF2-40B4-BE49-F238E27FC236}">
                    <a16:creationId xmlns:a16="http://schemas.microsoft.com/office/drawing/2014/main" id="{5C3263E9-A79D-B848-BF76-68727417082A}"/>
                  </a:ext>
                </a:extLst>
              </p:cNvPr>
              <p:cNvSpPr txBox="1">
                <a:spLocks noRot="1" noChangeAspect="1" noMove="1" noResize="1" noEditPoints="1" noAdjustHandles="1" noChangeArrowheads="1" noChangeShapeType="1" noTextEdit="1"/>
              </p:cNvSpPr>
              <p:nvPr/>
            </p:nvSpPr>
            <p:spPr>
              <a:xfrm>
                <a:off x="3380558" y="5983082"/>
                <a:ext cx="1876476" cy="276999"/>
              </a:xfrm>
              <a:prstGeom prst="rect">
                <a:avLst/>
              </a:prstGeom>
              <a:blipFill>
                <a:blip r:embed="rId5"/>
                <a:stretch>
                  <a:fillRect l="-1351" b="-8696"/>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8E1B9F26-CBB1-D34A-8203-6F31B1458F52}"/>
              </a:ext>
            </a:extLst>
          </p:cNvPr>
          <p:cNvCxnSpPr/>
          <p:nvPr/>
        </p:nvCxnSpPr>
        <p:spPr>
          <a:xfrm flipH="1">
            <a:off x="2217683" y="5654566"/>
            <a:ext cx="1089303" cy="3285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897FDEB9-925D-A748-BF9A-8008C87F9A1F}"/>
              </a:ext>
            </a:extLst>
          </p:cNvPr>
          <p:cNvSpPr txBox="1"/>
          <p:nvPr/>
        </p:nvSpPr>
        <p:spPr>
          <a:xfrm>
            <a:off x="518352" y="5842717"/>
            <a:ext cx="2086339" cy="369332"/>
          </a:xfrm>
          <a:prstGeom prst="rect">
            <a:avLst/>
          </a:prstGeom>
          <a:noFill/>
        </p:spPr>
        <p:txBody>
          <a:bodyPr wrap="square">
            <a:spAutoFit/>
          </a:bodyPr>
          <a:lstStyle/>
          <a:p>
            <a:r>
              <a:rPr lang="en-US" altLang="zh-CN" dirty="0">
                <a:solidFill>
                  <a:srgbClr val="001E5E"/>
                </a:solidFill>
                <a:latin typeface="ArialMT"/>
              </a:rPr>
              <a:t>Period:</a:t>
            </a:r>
            <a:r>
              <a:rPr lang="zh-CN" altLang="en-US" dirty="0">
                <a:solidFill>
                  <a:srgbClr val="001E5E"/>
                </a:solidFill>
                <a:latin typeface="ArialMT"/>
              </a:rPr>
              <a:t> </a:t>
            </a:r>
            <a:r>
              <a:rPr lang="en-US" altLang="zh-CN" dirty="0">
                <a:solidFill>
                  <a:srgbClr val="001E5E"/>
                </a:solidFill>
                <a:latin typeface="ArialMT"/>
              </a:rPr>
              <a:t>0.001s</a:t>
            </a:r>
            <a:endParaRPr lang="zh-CN" altLang="en-US" dirty="0">
              <a:solidFill>
                <a:srgbClr val="001E5E"/>
              </a:solidFill>
              <a:latin typeface="ArialMT"/>
            </a:endParaRPr>
          </a:p>
        </p:txBody>
      </p:sp>
      <p:pic>
        <p:nvPicPr>
          <p:cNvPr id="15" name="fs1000" descr="fs1000">
            <a:hlinkClick r:id="" action="ppaction://media"/>
            <a:extLst>
              <a:ext uri="{FF2B5EF4-FFF2-40B4-BE49-F238E27FC236}">
                <a16:creationId xmlns:a16="http://schemas.microsoft.com/office/drawing/2014/main" id="{B07CFC30-557E-A447-8C76-A648B7735F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98065" y="3865615"/>
            <a:ext cx="812800" cy="812800"/>
          </a:xfrm>
          <a:prstGeom prst="rect">
            <a:avLst/>
          </a:prstGeom>
        </p:spPr>
      </p:pic>
      <p:sp>
        <p:nvSpPr>
          <p:cNvPr id="20" name="文本框 19">
            <a:extLst>
              <a:ext uri="{FF2B5EF4-FFF2-40B4-BE49-F238E27FC236}">
                <a16:creationId xmlns:a16="http://schemas.microsoft.com/office/drawing/2014/main" id="{94687101-F870-414B-8E51-9B5413FA2EEF}"/>
              </a:ext>
            </a:extLst>
          </p:cNvPr>
          <p:cNvSpPr txBox="1"/>
          <p:nvPr/>
        </p:nvSpPr>
        <p:spPr>
          <a:xfrm>
            <a:off x="7471282" y="2992385"/>
            <a:ext cx="3066365" cy="369332"/>
          </a:xfrm>
          <a:prstGeom prst="rect">
            <a:avLst/>
          </a:prstGeom>
          <a:noFill/>
        </p:spPr>
        <p:txBody>
          <a:bodyPr wrap="square">
            <a:spAutoFit/>
          </a:bodyPr>
          <a:lstStyle/>
          <a:p>
            <a:r>
              <a:rPr lang="en-US" altLang="zh-CN" dirty="0">
                <a:solidFill>
                  <a:srgbClr val="001E5E"/>
                </a:solidFill>
                <a:latin typeface="ArialMT"/>
              </a:rPr>
              <a:t>How does the music sound?</a:t>
            </a:r>
            <a:endParaRPr lang="zh-CN" altLang="en-US" dirty="0"/>
          </a:p>
        </p:txBody>
      </p:sp>
    </p:spTree>
    <p:extLst>
      <p:ext uri="{BB962C8B-B14F-4D97-AF65-F5344CB8AC3E}">
        <p14:creationId xmlns:p14="http://schemas.microsoft.com/office/powerpoint/2010/main" val="24915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heckerboard(across)">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15"/>
                </p:tgtEl>
              </p:cMediaNode>
            </p:audio>
          </p:childTnLst>
        </p:cTn>
      </p:par>
    </p:tnLst>
    <p:bldLst>
      <p:bldP spid="13" grpId="0"/>
      <p:bldP spid="14" grpId="0"/>
      <p:bldP spid="4"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918"/>
            <a:ext cx="3524785" cy="523220"/>
          </a:xfrm>
          <a:prstGeom prst="rect">
            <a:avLst/>
          </a:prstGeom>
          <a:noFill/>
        </p:spPr>
        <p:txBody>
          <a:bodyPr wrap="square">
            <a:spAutoFit/>
          </a:bodyPr>
          <a:lstStyle/>
          <a:p>
            <a:r>
              <a:rPr lang="en-US" altLang="zh-CN" sz="2800" b="1" dirty="0">
                <a:solidFill>
                  <a:srgbClr val="001E5E"/>
                </a:solidFill>
                <a:effectLst/>
                <a:latin typeface="Poppins" pitchFamily="2" charset="0"/>
              </a:rPr>
              <a:t>1.1 What is a signal</a:t>
            </a:r>
          </a:p>
        </p:txBody>
      </p:sp>
      <p:pic>
        <p:nvPicPr>
          <p:cNvPr id="3" name="图片 2">
            <a:extLst>
              <a:ext uri="{FF2B5EF4-FFF2-40B4-BE49-F238E27FC236}">
                <a16:creationId xmlns:a16="http://schemas.microsoft.com/office/drawing/2014/main" id="{3858A7D2-ED29-B341-B14B-FF337D743526}"/>
              </a:ext>
            </a:extLst>
          </p:cNvPr>
          <p:cNvPicPr>
            <a:picLocks noChangeAspect="1"/>
          </p:cNvPicPr>
          <p:nvPr/>
        </p:nvPicPr>
        <p:blipFill>
          <a:blip r:embed="rId8"/>
          <a:stretch>
            <a:fillRect/>
          </a:stretch>
        </p:blipFill>
        <p:spPr>
          <a:xfrm>
            <a:off x="248429" y="1965434"/>
            <a:ext cx="2768205" cy="2130110"/>
          </a:xfrm>
          <a:prstGeom prst="rect">
            <a:avLst/>
          </a:prstGeom>
        </p:spPr>
      </p:pic>
      <p:pic>
        <p:nvPicPr>
          <p:cNvPr id="6" name="图片 5">
            <a:extLst>
              <a:ext uri="{FF2B5EF4-FFF2-40B4-BE49-F238E27FC236}">
                <a16:creationId xmlns:a16="http://schemas.microsoft.com/office/drawing/2014/main" id="{5CC17359-5310-1840-963B-B3010C353C8E}"/>
              </a:ext>
            </a:extLst>
          </p:cNvPr>
          <p:cNvPicPr>
            <a:picLocks noChangeAspect="1"/>
          </p:cNvPicPr>
          <p:nvPr/>
        </p:nvPicPr>
        <p:blipFill>
          <a:blip r:embed="rId9"/>
          <a:stretch>
            <a:fillRect/>
          </a:stretch>
        </p:blipFill>
        <p:spPr>
          <a:xfrm>
            <a:off x="6488867" y="1968761"/>
            <a:ext cx="2768205" cy="2130110"/>
          </a:xfrm>
          <a:prstGeom prst="rect">
            <a:avLst/>
          </a:prstGeom>
        </p:spPr>
      </p:pic>
      <p:pic>
        <p:nvPicPr>
          <p:cNvPr id="16" name="图片 15">
            <a:extLst>
              <a:ext uri="{FF2B5EF4-FFF2-40B4-BE49-F238E27FC236}">
                <a16:creationId xmlns:a16="http://schemas.microsoft.com/office/drawing/2014/main" id="{088D6513-5DA9-C547-9421-D37C4C191BBF}"/>
              </a:ext>
            </a:extLst>
          </p:cNvPr>
          <p:cNvPicPr>
            <a:picLocks noChangeAspect="1"/>
          </p:cNvPicPr>
          <p:nvPr/>
        </p:nvPicPr>
        <p:blipFill>
          <a:blip r:embed="rId10"/>
          <a:stretch>
            <a:fillRect/>
          </a:stretch>
        </p:blipFill>
        <p:spPr>
          <a:xfrm>
            <a:off x="3368648" y="1965434"/>
            <a:ext cx="2768205" cy="2130110"/>
          </a:xfrm>
          <a:prstGeom prst="rect">
            <a:avLst/>
          </a:prstGeom>
        </p:spPr>
      </p:pic>
      <p:sp>
        <p:nvSpPr>
          <p:cNvPr id="17" name="文本框 16">
            <a:extLst>
              <a:ext uri="{FF2B5EF4-FFF2-40B4-BE49-F238E27FC236}">
                <a16:creationId xmlns:a16="http://schemas.microsoft.com/office/drawing/2014/main" id="{D67546BB-3E5A-164D-8F14-E881081C6CBE}"/>
              </a:ext>
            </a:extLst>
          </p:cNvPr>
          <p:cNvSpPr txBox="1"/>
          <p:nvPr/>
        </p:nvSpPr>
        <p:spPr>
          <a:xfrm>
            <a:off x="872524" y="4095544"/>
            <a:ext cx="1902373"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500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sp>
        <p:nvSpPr>
          <p:cNvPr id="19" name="文本框 18">
            <a:extLst>
              <a:ext uri="{FF2B5EF4-FFF2-40B4-BE49-F238E27FC236}">
                <a16:creationId xmlns:a16="http://schemas.microsoft.com/office/drawing/2014/main" id="{CABE104C-D819-DF4E-85B3-9ED291F4BF75}"/>
              </a:ext>
            </a:extLst>
          </p:cNvPr>
          <p:cNvSpPr txBox="1"/>
          <p:nvPr/>
        </p:nvSpPr>
        <p:spPr>
          <a:xfrm>
            <a:off x="3936290" y="4095544"/>
            <a:ext cx="2033751"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1000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sp>
        <p:nvSpPr>
          <p:cNvPr id="21" name="文本框 20">
            <a:extLst>
              <a:ext uri="{FF2B5EF4-FFF2-40B4-BE49-F238E27FC236}">
                <a16:creationId xmlns:a16="http://schemas.microsoft.com/office/drawing/2014/main" id="{A14EDD49-5F36-2844-857B-D2F306743EE7}"/>
              </a:ext>
            </a:extLst>
          </p:cNvPr>
          <p:cNvSpPr txBox="1"/>
          <p:nvPr/>
        </p:nvSpPr>
        <p:spPr>
          <a:xfrm>
            <a:off x="7056509" y="4095544"/>
            <a:ext cx="2033751"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2000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pic>
        <p:nvPicPr>
          <p:cNvPr id="22" name="fs1000" descr="fs1000">
            <a:hlinkClick r:id="" action="ppaction://media"/>
            <a:extLst>
              <a:ext uri="{FF2B5EF4-FFF2-40B4-BE49-F238E27FC236}">
                <a16:creationId xmlns:a16="http://schemas.microsoft.com/office/drawing/2014/main" id="{90BD7EC3-A923-1C4B-B2C6-BCB56D369AE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546765" y="4434098"/>
            <a:ext cx="812800" cy="812800"/>
          </a:xfrm>
          <a:prstGeom prst="rect">
            <a:avLst/>
          </a:prstGeom>
        </p:spPr>
      </p:pic>
      <p:pic>
        <p:nvPicPr>
          <p:cNvPr id="8" name="fs500" descr="fs500">
            <a:hlinkClick r:id="" action="ppaction://media"/>
            <a:extLst>
              <a:ext uri="{FF2B5EF4-FFF2-40B4-BE49-F238E27FC236}">
                <a16:creationId xmlns:a16="http://schemas.microsoft.com/office/drawing/2014/main" id="{D5917827-D115-584B-B182-1088B5D3727C}"/>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404883" y="4434098"/>
            <a:ext cx="812800" cy="812800"/>
          </a:xfrm>
          <a:prstGeom prst="rect">
            <a:avLst/>
          </a:prstGeom>
        </p:spPr>
      </p:pic>
      <p:pic>
        <p:nvPicPr>
          <p:cNvPr id="10" name="fs2000" descr="fs2000">
            <a:hlinkClick r:id="" action="ppaction://media"/>
            <a:extLst>
              <a:ext uri="{FF2B5EF4-FFF2-40B4-BE49-F238E27FC236}">
                <a16:creationId xmlns:a16="http://schemas.microsoft.com/office/drawing/2014/main" id="{340B09F9-2B77-C545-8767-6F5DBA9226C7}"/>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7666984" y="4434098"/>
            <a:ext cx="812800" cy="812800"/>
          </a:xfrm>
          <a:prstGeom prst="rect">
            <a:avLst/>
          </a:prstGeom>
        </p:spPr>
      </p:pic>
      <p:cxnSp>
        <p:nvCxnSpPr>
          <p:cNvPr id="12" name="直线箭头连接符 11">
            <a:extLst>
              <a:ext uri="{FF2B5EF4-FFF2-40B4-BE49-F238E27FC236}">
                <a16:creationId xmlns:a16="http://schemas.microsoft.com/office/drawing/2014/main" id="{3318263E-CD2F-E147-B520-FD80B60ACC12}"/>
              </a:ext>
            </a:extLst>
          </p:cNvPr>
          <p:cNvCxnSpPr/>
          <p:nvPr/>
        </p:nvCxnSpPr>
        <p:spPr>
          <a:xfrm flipV="1">
            <a:off x="3468414" y="5186060"/>
            <a:ext cx="3237186" cy="10930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24" name="文本框 23">
            <a:extLst>
              <a:ext uri="{FF2B5EF4-FFF2-40B4-BE49-F238E27FC236}">
                <a16:creationId xmlns:a16="http://schemas.microsoft.com/office/drawing/2014/main" id="{2E854A93-8FC5-4F41-AD65-52962B4CD9EF}"/>
              </a:ext>
            </a:extLst>
          </p:cNvPr>
          <p:cNvSpPr txBox="1"/>
          <p:nvPr/>
        </p:nvSpPr>
        <p:spPr>
          <a:xfrm>
            <a:off x="4652142" y="5874267"/>
            <a:ext cx="1181100" cy="400110"/>
          </a:xfrm>
          <a:prstGeom prst="rect">
            <a:avLst/>
          </a:prstGeom>
          <a:noFill/>
        </p:spPr>
        <p:txBody>
          <a:bodyPr wrap="square">
            <a:spAutoFit/>
          </a:bodyPr>
          <a:lstStyle/>
          <a:p>
            <a:r>
              <a:rPr lang="en-US" altLang="zh-CN" sz="2000" dirty="0">
                <a:solidFill>
                  <a:srgbClr val="001E5E"/>
                </a:solidFill>
                <a:latin typeface="ArialMT"/>
              </a:rPr>
              <a:t>Sharper</a:t>
            </a:r>
            <a:endParaRPr lang="zh-CN" altLang="en-US" sz="2000" dirty="0">
              <a:solidFill>
                <a:srgbClr val="001E5E"/>
              </a:solidFill>
              <a:latin typeface="ArialMT"/>
            </a:endParaRPr>
          </a:p>
        </p:txBody>
      </p:sp>
      <p:sp>
        <p:nvSpPr>
          <p:cNvPr id="26" name="文本框 25">
            <a:extLst>
              <a:ext uri="{FF2B5EF4-FFF2-40B4-BE49-F238E27FC236}">
                <a16:creationId xmlns:a16="http://schemas.microsoft.com/office/drawing/2014/main" id="{5C272EC5-1193-C54C-8971-4C8CF23488AC}"/>
              </a:ext>
            </a:extLst>
          </p:cNvPr>
          <p:cNvSpPr txBox="1"/>
          <p:nvPr/>
        </p:nvSpPr>
        <p:spPr>
          <a:xfrm>
            <a:off x="8292662" y="5582125"/>
            <a:ext cx="3310758" cy="830997"/>
          </a:xfrm>
          <a:prstGeom prst="rect">
            <a:avLst/>
          </a:prstGeom>
          <a:noFill/>
        </p:spPr>
        <p:txBody>
          <a:bodyPr wrap="square">
            <a:spAutoFit/>
          </a:bodyPr>
          <a:lstStyle/>
          <a:p>
            <a:r>
              <a:rPr lang="en-US" altLang="zh-CN" sz="2400" dirty="0"/>
              <a:t>How</a:t>
            </a:r>
            <a:r>
              <a:rPr lang="zh-CN" altLang="en-US" sz="2400" dirty="0"/>
              <a:t> </a:t>
            </a:r>
            <a:r>
              <a:rPr lang="en-US" altLang="zh-CN" sz="2400" dirty="0"/>
              <a:t>to</a:t>
            </a:r>
            <a:r>
              <a:rPr lang="zh-CN" altLang="en-US" sz="2400" dirty="0"/>
              <a:t> </a:t>
            </a:r>
            <a:r>
              <a:rPr lang="en-US" altLang="zh-CN" sz="2400" dirty="0"/>
              <a:t>better</a:t>
            </a:r>
            <a:r>
              <a:rPr lang="zh-CN" altLang="en-US" sz="2400" dirty="0"/>
              <a:t> </a:t>
            </a:r>
            <a:r>
              <a:rPr lang="en-US" altLang="zh-CN" sz="2400" dirty="0"/>
              <a:t>describe</a:t>
            </a:r>
            <a:r>
              <a:rPr lang="zh-CN" altLang="en-US" sz="2400" dirty="0"/>
              <a:t> </a:t>
            </a:r>
            <a:r>
              <a:rPr lang="en-US" altLang="zh-CN" sz="2400" dirty="0"/>
              <a:t>this</a:t>
            </a:r>
            <a:r>
              <a:rPr lang="zh-CN" altLang="en-US" sz="2400" dirty="0"/>
              <a:t> </a:t>
            </a:r>
            <a:r>
              <a:rPr lang="en-GB" altLang="zh-CN" sz="2400" dirty="0"/>
              <a:t>characteristic</a:t>
            </a:r>
            <a:r>
              <a:rPr lang="en-US" altLang="zh-CN" sz="2400" dirty="0"/>
              <a:t>?</a:t>
            </a:r>
          </a:p>
        </p:txBody>
      </p:sp>
    </p:spTree>
    <p:extLst>
      <p:ext uri="{BB962C8B-B14F-4D97-AF65-F5344CB8AC3E}">
        <p14:creationId xmlns:p14="http://schemas.microsoft.com/office/powerpoint/2010/main" val="192993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heckerboard(across)">
                                      <p:cBhvr>
                                        <p:cTn id="18" dur="500"/>
                                        <p:tgtEl>
                                          <p:spTgt spid="16"/>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heckerboard(across)">
                                      <p:cBhvr>
                                        <p:cTn id="21" dur="500"/>
                                        <p:tgtEl>
                                          <p:spTgt spid="19"/>
                                        </p:tgtEl>
                                      </p:cBhvr>
                                    </p:animEffect>
                                  </p:childTnLst>
                                </p:cTn>
                              </p:par>
                              <p:par>
                                <p:cTn id="22" presetID="5"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checkerboard(across)">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heckerboard(across)">
                                      <p:cBhvr>
                                        <p:cTn id="29" dur="500"/>
                                        <p:tgtEl>
                                          <p:spTgt spid="6"/>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heckerboard(across)">
                                      <p:cBhvr>
                                        <p:cTn id="32" dur="500"/>
                                        <p:tgtEl>
                                          <p:spTgt spid="21"/>
                                        </p:tgtEl>
                                      </p:cBhvr>
                                    </p:animEffect>
                                  </p:childTnLst>
                                </p:cTn>
                              </p:par>
                              <p:par>
                                <p:cTn id="33" presetID="5"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across)">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par>
                                <p:cTn id="41" presetID="3" presetClass="entr" presetSubtype="1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22"/>
                </p:tgtEl>
              </p:cMediaNode>
            </p:audio>
            <p:audio>
              <p:cMediaNode vol="80000">
                <p:cTn id="51" fill="hold" display="0">
                  <p:stCondLst>
                    <p:cond delay="indefinite"/>
                  </p:stCondLst>
                  <p:endCondLst>
                    <p:cond evt="onStopAudio" delay="0">
                      <p:tgtEl>
                        <p:sldTgt/>
                      </p:tgtEl>
                    </p:cond>
                  </p:endCondLst>
                </p:cTn>
                <p:tgtEl>
                  <p:spTgt spid="8"/>
                </p:tgtEl>
              </p:cMediaNode>
            </p:audio>
            <p:audio>
              <p:cMediaNode vol="80000">
                <p:cTn id="52" fill="hold" display="0">
                  <p:stCondLst>
                    <p:cond delay="indefinite"/>
                  </p:stCondLst>
                  <p:endCondLst>
                    <p:cond evt="onStopAudio" delay="0">
                      <p:tgtEl>
                        <p:sldTgt/>
                      </p:tgtEl>
                    </p:cond>
                  </p:endCondLst>
                </p:cTn>
                <p:tgtEl>
                  <p:spTgt spid="10"/>
                </p:tgtEl>
              </p:cMediaNode>
            </p:audio>
          </p:childTnLst>
        </p:cTn>
      </p:par>
    </p:tnLst>
    <p:bldLst>
      <p:bldP spid="17" grpId="0"/>
      <p:bldP spid="19" grpId="0"/>
      <p:bldP spid="21"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773CD9-A3CF-8846-A934-E5F72213407A}"/>
              </a:ext>
            </a:extLst>
          </p:cNvPr>
          <p:cNvSpPr txBox="1"/>
          <p:nvPr/>
        </p:nvSpPr>
        <p:spPr>
          <a:xfrm>
            <a:off x="248429" y="167032"/>
            <a:ext cx="3938508" cy="707886"/>
          </a:xfrm>
          <a:prstGeom prst="rect">
            <a:avLst/>
          </a:prstGeom>
          <a:noFill/>
        </p:spPr>
        <p:txBody>
          <a:bodyPr wrap="square">
            <a:spAutoFit/>
          </a:bodyPr>
          <a:lstStyle/>
          <a:p>
            <a:r>
              <a:rPr lang="en-US" altLang="zh-CN" sz="4000" b="1" dirty="0">
                <a:solidFill>
                  <a:srgbClr val="001E5E"/>
                </a:solidFill>
                <a:effectLst/>
                <a:latin typeface="Poppins" pitchFamily="2" charset="0"/>
              </a:rPr>
              <a:t>1.</a:t>
            </a:r>
            <a:r>
              <a:rPr lang="zh-CN" altLang="en-US" sz="4000" b="1" dirty="0">
                <a:solidFill>
                  <a:srgbClr val="001E5E"/>
                </a:solidFill>
                <a:effectLst/>
                <a:latin typeface="Poppins" pitchFamily="2" charset="0"/>
              </a:rPr>
              <a:t> </a:t>
            </a:r>
            <a:r>
              <a:rPr lang="en-US" altLang="zh-CN" sz="4000" b="1" dirty="0">
                <a:solidFill>
                  <a:srgbClr val="001E5E"/>
                </a:solidFill>
                <a:effectLst/>
                <a:latin typeface="Poppins" pitchFamily="2" charset="0"/>
              </a:rPr>
              <a:t>Signal Basis</a:t>
            </a:r>
            <a:endParaRPr lang="en-GB" altLang="zh-CN" sz="4000" dirty="0">
              <a:effectLst/>
            </a:endParaRPr>
          </a:p>
        </p:txBody>
      </p:sp>
      <p:sp>
        <p:nvSpPr>
          <p:cNvPr id="32" name="文本框 31">
            <a:extLst>
              <a:ext uri="{FF2B5EF4-FFF2-40B4-BE49-F238E27FC236}">
                <a16:creationId xmlns:a16="http://schemas.microsoft.com/office/drawing/2014/main" id="{100A2EC7-13D5-DD43-8880-C44E825EF8F8}"/>
              </a:ext>
            </a:extLst>
          </p:cNvPr>
          <p:cNvSpPr txBox="1"/>
          <p:nvPr/>
        </p:nvSpPr>
        <p:spPr>
          <a:xfrm>
            <a:off x="248429" y="874918"/>
            <a:ext cx="4249999" cy="523220"/>
          </a:xfrm>
          <a:prstGeom prst="rect">
            <a:avLst/>
          </a:prstGeom>
          <a:noFill/>
        </p:spPr>
        <p:txBody>
          <a:bodyPr wrap="square">
            <a:spAutoFit/>
          </a:bodyPr>
          <a:lstStyle/>
          <a:p>
            <a:r>
              <a:rPr lang="en-US" altLang="zh-CN" sz="2800" b="1" dirty="0">
                <a:solidFill>
                  <a:srgbClr val="001E5E"/>
                </a:solidFill>
                <a:effectLst/>
                <a:latin typeface="Poppins" pitchFamily="2" charset="0"/>
              </a:rPr>
              <a:t>1.2 Frequency</a:t>
            </a:r>
            <a:r>
              <a:rPr lang="zh-CN" altLang="en-US" sz="2800" b="1" dirty="0">
                <a:solidFill>
                  <a:srgbClr val="001E5E"/>
                </a:solidFill>
                <a:effectLst/>
                <a:latin typeface="Poppins" pitchFamily="2" charset="0"/>
              </a:rPr>
              <a:t> </a:t>
            </a:r>
            <a:r>
              <a:rPr lang="en-US" altLang="zh-CN" sz="2800" b="1" dirty="0">
                <a:solidFill>
                  <a:srgbClr val="001E5E"/>
                </a:solidFill>
                <a:effectLst/>
                <a:latin typeface="Poppins" pitchFamily="2" charset="0"/>
              </a:rPr>
              <a:t>Domain</a:t>
            </a:r>
          </a:p>
        </p:txBody>
      </p:sp>
      <p:pic>
        <p:nvPicPr>
          <p:cNvPr id="3" name="图片 2">
            <a:extLst>
              <a:ext uri="{FF2B5EF4-FFF2-40B4-BE49-F238E27FC236}">
                <a16:creationId xmlns:a16="http://schemas.microsoft.com/office/drawing/2014/main" id="{3858A7D2-ED29-B341-B14B-FF337D743526}"/>
              </a:ext>
            </a:extLst>
          </p:cNvPr>
          <p:cNvPicPr>
            <a:picLocks noChangeAspect="1"/>
          </p:cNvPicPr>
          <p:nvPr/>
        </p:nvPicPr>
        <p:blipFill>
          <a:blip r:embed="rId2"/>
          <a:stretch>
            <a:fillRect/>
          </a:stretch>
        </p:blipFill>
        <p:spPr>
          <a:xfrm>
            <a:off x="632386" y="1577300"/>
            <a:ext cx="2302542" cy="1771786"/>
          </a:xfrm>
          <a:prstGeom prst="rect">
            <a:avLst/>
          </a:prstGeom>
        </p:spPr>
      </p:pic>
      <p:pic>
        <p:nvPicPr>
          <p:cNvPr id="6" name="图片 5">
            <a:extLst>
              <a:ext uri="{FF2B5EF4-FFF2-40B4-BE49-F238E27FC236}">
                <a16:creationId xmlns:a16="http://schemas.microsoft.com/office/drawing/2014/main" id="{5CC17359-5310-1840-963B-B3010C353C8E}"/>
              </a:ext>
            </a:extLst>
          </p:cNvPr>
          <p:cNvPicPr>
            <a:picLocks noChangeAspect="1"/>
          </p:cNvPicPr>
          <p:nvPr/>
        </p:nvPicPr>
        <p:blipFill>
          <a:blip r:embed="rId3"/>
          <a:stretch>
            <a:fillRect/>
          </a:stretch>
        </p:blipFill>
        <p:spPr>
          <a:xfrm>
            <a:off x="632386" y="5036342"/>
            <a:ext cx="2302543" cy="1771787"/>
          </a:xfrm>
          <a:prstGeom prst="rect">
            <a:avLst/>
          </a:prstGeom>
        </p:spPr>
      </p:pic>
      <p:pic>
        <p:nvPicPr>
          <p:cNvPr id="16" name="图片 15">
            <a:extLst>
              <a:ext uri="{FF2B5EF4-FFF2-40B4-BE49-F238E27FC236}">
                <a16:creationId xmlns:a16="http://schemas.microsoft.com/office/drawing/2014/main" id="{088D6513-5DA9-C547-9421-D37C4C191BBF}"/>
              </a:ext>
            </a:extLst>
          </p:cNvPr>
          <p:cNvPicPr>
            <a:picLocks noChangeAspect="1"/>
          </p:cNvPicPr>
          <p:nvPr/>
        </p:nvPicPr>
        <p:blipFill>
          <a:blip r:embed="rId4"/>
          <a:stretch>
            <a:fillRect/>
          </a:stretch>
        </p:blipFill>
        <p:spPr>
          <a:xfrm>
            <a:off x="632386" y="3264556"/>
            <a:ext cx="2302543" cy="1771787"/>
          </a:xfrm>
          <a:prstGeom prst="rect">
            <a:avLst/>
          </a:prstGeom>
        </p:spPr>
      </p:pic>
      <p:sp>
        <p:nvSpPr>
          <p:cNvPr id="17" name="文本框 16">
            <a:extLst>
              <a:ext uri="{FF2B5EF4-FFF2-40B4-BE49-F238E27FC236}">
                <a16:creationId xmlns:a16="http://schemas.microsoft.com/office/drawing/2014/main" id="{D67546BB-3E5A-164D-8F14-E881081C6CBE}"/>
              </a:ext>
            </a:extLst>
          </p:cNvPr>
          <p:cNvSpPr txBox="1"/>
          <p:nvPr/>
        </p:nvSpPr>
        <p:spPr>
          <a:xfrm>
            <a:off x="2869814" y="1638850"/>
            <a:ext cx="1902373"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500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sp>
        <p:nvSpPr>
          <p:cNvPr id="19" name="文本框 18">
            <a:extLst>
              <a:ext uri="{FF2B5EF4-FFF2-40B4-BE49-F238E27FC236}">
                <a16:creationId xmlns:a16="http://schemas.microsoft.com/office/drawing/2014/main" id="{CABE104C-D819-DF4E-85B3-9ED291F4BF75}"/>
              </a:ext>
            </a:extLst>
          </p:cNvPr>
          <p:cNvSpPr txBox="1"/>
          <p:nvPr/>
        </p:nvSpPr>
        <p:spPr>
          <a:xfrm>
            <a:off x="2934928" y="3371588"/>
            <a:ext cx="2033751"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1000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sp>
        <p:nvSpPr>
          <p:cNvPr id="21" name="文本框 20">
            <a:extLst>
              <a:ext uri="{FF2B5EF4-FFF2-40B4-BE49-F238E27FC236}">
                <a16:creationId xmlns:a16="http://schemas.microsoft.com/office/drawing/2014/main" id="{A14EDD49-5F36-2844-857B-D2F306743EE7}"/>
              </a:ext>
            </a:extLst>
          </p:cNvPr>
          <p:cNvSpPr txBox="1"/>
          <p:nvPr/>
        </p:nvSpPr>
        <p:spPr>
          <a:xfrm>
            <a:off x="2934928" y="5143375"/>
            <a:ext cx="2033751"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2000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cxnSp>
        <p:nvCxnSpPr>
          <p:cNvPr id="4" name="直线箭头连接符 3">
            <a:extLst>
              <a:ext uri="{FF2B5EF4-FFF2-40B4-BE49-F238E27FC236}">
                <a16:creationId xmlns:a16="http://schemas.microsoft.com/office/drawing/2014/main" id="{E1A540D0-0955-D747-80F3-907E69976C10}"/>
              </a:ext>
            </a:extLst>
          </p:cNvPr>
          <p:cNvCxnSpPr>
            <a:cxnSpLocks/>
          </p:cNvCxnSpPr>
          <p:nvPr/>
        </p:nvCxnSpPr>
        <p:spPr>
          <a:xfrm>
            <a:off x="3052119" y="2412727"/>
            <a:ext cx="2483708" cy="1297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线箭头连接符 17">
            <a:extLst>
              <a:ext uri="{FF2B5EF4-FFF2-40B4-BE49-F238E27FC236}">
                <a16:creationId xmlns:a16="http://schemas.microsoft.com/office/drawing/2014/main" id="{C59E19AD-85DD-5F4E-B715-5106AD3260AE}"/>
              </a:ext>
            </a:extLst>
          </p:cNvPr>
          <p:cNvCxnSpPr>
            <a:cxnSpLocks/>
          </p:cNvCxnSpPr>
          <p:nvPr/>
        </p:nvCxnSpPr>
        <p:spPr>
          <a:xfrm>
            <a:off x="3052119" y="4190738"/>
            <a:ext cx="23107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线箭头连接符 22">
            <a:extLst>
              <a:ext uri="{FF2B5EF4-FFF2-40B4-BE49-F238E27FC236}">
                <a16:creationId xmlns:a16="http://schemas.microsoft.com/office/drawing/2014/main" id="{F67A102B-97FC-CB42-B396-3B7A750F0645}"/>
              </a:ext>
            </a:extLst>
          </p:cNvPr>
          <p:cNvCxnSpPr>
            <a:cxnSpLocks/>
          </p:cNvCxnSpPr>
          <p:nvPr/>
        </p:nvCxnSpPr>
        <p:spPr>
          <a:xfrm flipV="1">
            <a:off x="3052119" y="5219150"/>
            <a:ext cx="2483708" cy="763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4" name="图片 13">
            <a:extLst>
              <a:ext uri="{FF2B5EF4-FFF2-40B4-BE49-F238E27FC236}">
                <a16:creationId xmlns:a16="http://schemas.microsoft.com/office/drawing/2014/main" id="{CAB8D743-4E5A-994D-9AD7-0BDE3B949FB4}"/>
              </a:ext>
            </a:extLst>
          </p:cNvPr>
          <p:cNvPicPr>
            <a:picLocks noChangeAspect="1"/>
          </p:cNvPicPr>
          <p:nvPr/>
        </p:nvPicPr>
        <p:blipFill>
          <a:blip r:embed="rId5"/>
          <a:stretch>
            <a:fillRect/>
          </a:stretch>
        </p:blipFill>
        <p:spPr>
          <a:xfrm>
            <a:off x="5653017" y="1950201"/>
            <a:ext cx="4388222" cy="3519881"/>
          </a:xfrm>
          <a:prstGeom prst="rect">
            <a:avLst/>
          </a:prstGeom>
        </p:spPr>
      </p:pic>
      <p:sp>
        <p:nvSpPr>
          <p:cNvPr id="25" name="文本框 24">
            <a:extLst>
              <a:ext uri="{FF2B5EF4-FFF2-40B4-BE49-F238E27FC236}">
                <a16:creationId xmlns:a16="http://schemas.microsoft.com/office/drawing/2014/main" id="{0ECB6F7D-A98F-E64F-BC3A-F06F8DED1AA5}"/>
              </a:ext>
            </a:extLst>
          </p:cNvPr>
          <p:cNvSpPr txBox="1"/>
          <p:nvPr/>
        </p:nvSpPr>
        <p:spPr>
          <a:xfrm>
            <a:off x="6620278" y="5431839"/>
            <a:ext cx="3030350" cy="338554"/>
          </a:xfrm>
          <a:prstGeom prst="rect">
            <a:avLst/>
          </a:prstGeom>
          <a:noFill/>
        </p:spPr>
        <p:txBody>
          <a:bodyPr wrap="square">
            <a:spAutoFit/>
          </a:bodyPr>
          <a:lstStyle/>
          <a:p>
            <a:r>
              <a:rPr lang="en-US" altLang="zh-CN" sz="1600" dirty="0">
                <a:solidFill>
                  <a:srgbClr val="001E5E"/>
                </a:solidFill>
                <a:latin typeface="ArialMT"/>
              </a:rPr>
              <a:t>Frequency:</a:t>
            </a:r>
            <a:r>
              <a:rPr lang="zh-CN" altLang="en-US" sz="1600" dirty="0">
                <a:solidFill>
                  <a:srgbClr val="001E5E"/>
                </a:solidFill>
                <a:latin typeface="ArialMT"/>
              </a:rPr>
              <a:t> </a:t>
            </a:r>
            <a:r>
              <a:rPr lang="en-US" altLang="zh-CN" sz="1600" dirty="0">
                <a:solidFill>
                  <a:srgbClr val="001E5E"/>
                </a:solidFill>
                <a:latin typeface="ArialMT"/>
              </a:rPr>
              <a:t>500,</a:t>
            </a:r>
            <a:r>
              <a:rPr lang="zh-CN" altLang="en-US" sz="1600" dirty="0">
                <a:solidFill>
                  <a:srgbClr val="001E5E"/>
                </a:solidFill>
                <a:latin typeface="ArialMT"/>
              </a:rPr>
              <a:t> </a:t>
            </a:r>
            <a:r>
              <a:rPr lang="en-US" altLang="zh-CN" sz="1600" dirty="0">
                <a:solidFill>
                  <a:srgbClr val="001E5E"/>
                </a:solidFill>
                <a:latin typeface="ArialMT"/>
              </a:rPr>
              <a:t>1000,</a:t>
            </a:r>
            <a:r>
              <a:rPr lang="zh-CN" altLang="en-US" sz="1600" dirty="0">
                <a:solidFill>
                  <a:srgbClr val="001E5E"/>
                </a:solidFill>
                <a:latin typeface="ArialMT"/>
              </a:rPr>
              <a:t> </a:t>
            </a:r>
            <a:r>
              <a:rPr lang="en-US" altLang="zh-CN" sz="1600" dirty="0">
                <a:solidFill>
                  <a:srgbClr val="001E5E"/>
                </a:solidFill>
                <a:latin typeface="ArialMT"/>
              </a:rPr>
              <a:t>2000</a:t>
            </a:r>
            <a:r>
              <a:rPr lang="zh-CN" altLang="en-US" sz="1600" dirty="0">
                <a:solidFill>
                  <a:srgbClr val="001E5E"/>
                </a:solidFill>
                <a:latin typeface="ArialMT"/>
              </a:rPr>
              <a:t> </a:t>
            </a:r>
            <a:r>
              <a:rPr lang="en-US" altLang="zh-CN" sz="1600" dirty="0">
                <a:solidFill>
                  <a:srgbClr val="001E5E"/>
                </a:solidFill>
                <a:latin typeface="ArialMT"/>
              </a:rPr>
              <a:t>Hz</a:t>
            </a:r>
            <a:endParaRPr lang="zh-CN" altLang="en-US" sz="1600" dirty="0">
              <a:solidFill>
                <a:srgbClr val="001E5E"/>
              </a:solidFill>
              <a:latin typeface="ArialMT"/>
            </a:endParaRPr>
          </a:p>
        </p:txBody>
      </p:sp>
      <p:cxnSp>
        <p:nvCxnSpPr>
          <p:cNvPr id="28" name="直线箭头连接符 27">
            <a:extLst>
              <a:ext uri="{FF2B5EF4-FFF2-40B4-BE49-F238E27FC236}">
                <a16:creationId xmlns:a16="http://schemas.microsoft.com/office/drawing/2014/main" id="{3CE6563A-7704-E345-B192-40DFEF8AABA8}"/>
              </a:ext>
            </a:extLst>
          </p:cNvPr>
          <p:cNvCxnSpPr/>
          <p:nvPr/>
        </p:nvCxnSpPr>
        <p:spPr>
          <a:xfrm>
            <a:off x="5906482" y="4738553"/>
            <a:ext cx="51200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箭头连接符 29">
            <a:extLst>
              <a:ext uri="{FF2B5EF4-FFF2-40B4-BE49-F238E27FC236}">
                <a16:creationId xmlns:a16="http://schemas.microsoft.com/office/drawing/2014/main" id="{CA2119F9-162C-054F-91A2-7779AC027FCF}"/>
              </a:ext>
            </a:extLst>
          </p:cNvPr>
          <p:cNvCxnSpPr>
            <a:cxnSpLocks/>
          </p:cNvCxnSpPr>
          <p:nvPr/>
        </p:nvCxnSpPr>
        <p:spPr>
          <a:xfrm flipV="1">
            <a:off x="6327767" y="1788111"/>
            <a:ext cx="0" cy="3504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53DB98F-CC95-3D49-AD37-540E1538B3C5}"/>
                  </a:ext>
                </a:extLst>
              </p:cNvPr>
              <p:cNvSpPr txBox="1"/>
              <p:nvPr/>
            </p:nvSpPr>
            <p:spPr>
              <a:xfrm>
                <a:off x="6142632" y="473855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0</m:t>
                      </m:r>
                    </m:oMath>
                  </m:oMathPara>
                </a14:m>
                <a:endParaRPr kumimoji="1" lang="zh-CN" altLang="en-US" dirty="0"/>
              </a:p>
            </p:txBody>
          </p:sp>
        </mc:Choice>
        <mc:Fallback xmlns="">
          <p:sp>
            <p:nvSpPr>
              <p:cNvPr id="33" name="文本框 32">
                <a:extLst>
                  <a:ext uri="{FF2B5EF4-FFF2-40B4-BE49-F238E27FC236}">
                    <a16:creationId xmlns:a16="http://schemas.microsoft.com/office/drawing/2014/main" id="{A53DB98F-CC95-3D49-AD37-540E1538B3C5}"/>
                  </a:ext>
                </a:extLst>
              </p:cNvPr>
              <p:cNvSpPr txBox="1">
                <a:spLocks noRot="1" noChangeAspect="1" noMove="1" noResize="1" noEditPoints="1" noAdjustHandles="1" noChangeArrowheads="1" noChangeShapeType="1" noTextEdit="1"/>
              </p:cNvSpPr>
              <p:nvPr/>
            </p:nvSpPr>
            <p:spPr>
              <a:xfrm>
                <a:off x="6142632" y="4738553"/>
                <a:ext cx="181140" cy="276999"/>
              </a:xfrm>
              <a:prstGeom prst="rect">
                <a:avLst/>
              </a:prstGeom>
              <a:blipFill>
                <a:blip r:embed="rId6"/>
                <a:stretch>
                  <a:fillRect l="-26667" r="-33333"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93B76F4-0C96-864D-89D4-27A2D665C1FA}"/>
                  </a:ext>
                </a:extLst>
              </p:cNvPr>
              <p:cNvSpPr txBox="1"/>
              <p:nvPr/>
            </p:nvSpPr>
            <p:spPr>
              <a:xfrm>
                <a:off x="10619572" y="4800108"/>
                <a:ext cx="1543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latin typeface="Cambria Math" panose="02040503050406030204" pitchFamily="18" charset="0"/>
                        </a:rPr>
                        <m:t>Frequency</m:t>
                      </m:r>
                      <m:r>
                        <a:rPr kumimoji="1" lang="en-US" altLang="zh-CN" b="0" i="0" smtClean="0">
                          <a:latin typeface="Cambria Math" panose="02040503050406030204" pitchFamily="18" charset="0"/>
                        </a:rPr>
                        <m:t>(</m:t>
                      </m:r>
                      <m:r>
                        <m:rPr>
                          <m:sty m:val="p"/>
                        </m:rPr>
                        <a:rPr kumimoji="1" lang="en-US" altLang="zh-CN" b="0" i="0" smtClean="0">
                          <a:latin typeface="Cambria Math" panose="02040503050406030204" pitchFamily="18" charset="0"/>
                        </a:rPr>
                        <m:t>Hz</m:t>
                      </m:r>
                      <m:r>
                        <a:rPr kumimoji="1" lang="en-US" altLang="zh-CN" b="0" i="0" smtClean="0">
                          <a:latin typeface="Cambria Math" panose="02040503050406030204" pitchFamily="18" charset="0"/>
                        </a:rPr>
                        <m:t>)</m:t>
                      </m:r>
                    </m:oMath>
                  </m:oMathPara>
                </a14:m>
                <a:endParaRPr kumimoji="1" lang="zh-CN" altLang="en-US" dirty="0"/>
              </a:p>
            </p:txBody>
          </p:sp>
        </mc:Choice>
        <mc:Fallback xmlns="">
          <p:sp>
            <p:nvSpPr>
              <p:cNvPr id="34" name="文本框 33">
                <a:extLst>
                  <a:ext uri="{FF2B5EF4-FFF2-40B4-BE49-F238E27FC236}">
                    <a16:creationId xmlns:a16="http://schemas.microsoft.com/office/drawing/2014/main" id="{493B76F4-0C96-864D-89D4-27A2D665C1FA}"/>
                  </a:ext>
                </a:extLst>
              </p:cNvPr>
              <p:cNvSpPr txBox="1">
                <a:spLocks noRot="1" noChangeAspect="1" noMove="1" noResize="1" noEditPoints="1" noAdjustHandles="1" noChangeArrowheads="1" noChangeShapeType="1" noTextEdit="1"/>
              </p:cNvSpPr>
              <p:nvPr/>
            </p:nvSpPr>
            <p:spPr>
              <a:xfrm>
                <a:off x="10619572" y="4800108"/>
                <a:ext cx="1543692" cy="276999"/>
              </a:xfrm>
              <a:prstGeom prst="rect">
                <a:avLst/>
              </a:prstGeom>
              <a:blipFill>
                <a:blip r:embed="rId7"/>
                <a:stretch>
                  <a:fillRect l="-4918" r="-4918" b="-34783"/>
                </a:stretch>
              </a:blipFill>
            </p:spPr>
            <p:txBody>
              <a:bodyPr/>
              <a:lstStyle/>
              <a:p>
                <a:r>
                  <a:rPr lang="zh-CN" altLang="en-US">
                    <a:noFill/>
                  </a:rPr>
                  <a:t> </a:t>
                </a:r>
              </a:p>
            </p:txBody>
          </p:sp>
        </mc:Fallback>
      </mc:AlternateContent>
      <p:cxnSp>
        <p:nvCxnSpPr>
          <p:cNvPr id="36" name="直线连接符 35">
            <a:extLst>
              <a:ext uri="{FF2B5EF4-FFF2-40B4-BE49-F238E27FC236}">
                <a16:creationId xmlns:a16="http://schemas.microsoft.com/office/drawing/2014/main" id="{4FFE9660-5002-234F-B7E7-DA8306A02DA9}"/>
              </a:ext>
            </a:extLst>
          </p:cNvPr>
          <p:cNvCxnSpPr/>
          <p:nvPr/>
        </p:nvCxnSpPr>
        <p:spPr>
          <a:xfrm>
            <a:off x="7082527" y="4677003"/>
            <a:ext cx="0" cy="61550"/>
          </a:xfrm>
          <a:prstGeom prst="line">
            <a:avLst/>
          </a:prstGeom>
        </p:spPr>
        <p:style>
          <a:lnRef idx="3">
            <a:schemeClr val="dk1"/>
          </a:lnRef>
          <a:fillRef idx="0">
            <a:schemeClr val="dk1"/>
          </a:fillRef>
          <a:effectRef idx="2">
            <a:schemeClr val="dk1"/>
          </a:effectRef>
          <a:fontRef idx="minor">
            <a:schemeClr val="tx1"/>
          </a:fontRef>
        </p:style>
      </p:cxnSp>
      <p:cxnSp>
        <p:nvCxnSpPr>
          <p:cNvPr id="37" name="直线连接符 36">
            <a:extLst>
              <a:ext uri="{FF2B5EF4-FFF2-40B4-BE49-F238E27FC236}">
                <a16:creationId xmlns:a16="http://schemas.microsoft.com/office/drawing/2014/main" id="{0070F028-3734-3441-95CA-DD2AAF6C28ED}"/>
              </a:ext>
            </a:extLst>
          </p:cNvPr>
          <p:cNvCxnSpPr>
            <a:cxnSpLocks/>
          </p:cNvCxnSpPr>
          <p:nvPr/>
        </p:nvCxnSpPr>
        <p:spPr>
          <a:xfrm>
            <a:off x="7835477" y="4677003"/>
            <a:ext cx="0" cy="61550"/>
          </a:xfrm>
          <a:prstGeom prst="line">
            <a:avLst/>
          </a:prstGeom>
        </p:spPr>
        <p:style>
          <a:lnRef idx="3">
            <a:schemeClr val="dk1"/>
          </a:lnRef>
          <a:fillRef idx="0">
            <a:schemeClr val="dk1"/>
          </a:fillRef>
          <a:effectRef idx="2">
            <a:schemeClr val="dk1"/>
          </a:effectRef>
          <a:fontRef idx="minor">
            <a:schemeClr val="tx1"/>
          </a:fontRef>
        </p:style>
      </p:cxnSp>
      <p:cxnSp>
        <p:nvCxnSpPr>
          <p:cNvPr id="39" name="直线连接符 38">
            <a:extLst>
              <a:ext uri="{FF2B5EF4-FFF2-40B4-BE49-F238E27FC236}">
                <a16:creationId xmlns:a16="http://schemas.microsoft.com/office/drawing/2014/main" id="{9788537C-EC84-DC46-8AE6-EC7D89BBF638}"/>
              </a:ext>
            </a:extLst>
          </p:cNvPr>
          <p:cNvCxnSpPr>
            <a:cxnSpLocks/>
          </p:cNvCxnSpPr>
          <p:nvPr/>
        </p:nvCxnSpPr>
        <p:spPr>
          <a:xfrm>
            <a:off x="8603333" y="4679016"/>
            <a:ext cx="0" cy="61550"/>
          </a:xfrm>
          <a:prstGeom prst="line">
            <a:avLst/>
          </a:prstGeom>
        </p:spPr>
        <p:style>
          <a:lnRef idx="3">
            <a:schemeClr val="dk1"/>
          </a:lnRef>
          <a:fillRef idx="0">
            <a:schemeClr val="dk1"/>
          </a:fillRef>
          <a:effectRef idx="2">
            <a:schemeClr val="dk1"/>
          </a:effectRef>
          <a:fontRef idx="minor">
            <a:schemeClr val="tx1"/>
          </a:fontRef>
        </p:style>
      </p:cxnSp>
      <p:cxnSp>
        <p:nvCxnSpPr>
          <p:cNvPr id="40" name="直线连接符 39">
            <a:extLst>
              <a:ext uri="{FF2B5EF4-FFF2-40B4-BE49-F238E27FC236}">
                <a16:creationId xmlns:a16="http://schemas.microsoft.com/office/drawing/2014/main" id="{7D61DED8-10D9-2F42-BA4F-6C930FD94AA7}"/>
              </a:ext>
            </a:extLst>
          </p:cNvPr>
          <p:cNvCxnSpPr>
            <a:cxnSpLocks/>
          </p:cNvCxnSpPr>
          <p:nvPr/>
        </p:nvCxnSpPr>
        <p:spPr>
          <a:xfrm>
            <a:off x="9358001" y="4676633"/>
            <a:ext cx="0" cy="6155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E2FB728-956C-D341-8C07-47EA72639FBF}"/>
                  </a:ext>
                </a:extLst>
              </p:cNvPr>
              <p:cNvSpPr txBox="1"/>
              <p:nvPr/>
            </p:nvSpPr>
            <p:spPr>
              <a:xfrm>
                <a:off x="6844331" y="4738183"/>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500</m:t>
                      </m:r>
                    </m:oMath>
                  </m:oMathPara>
                </a14:m>
                <a:endParaRPr kumimoji="1" lang="zh-CN" altLang="en-US" dirty="0"/>
              </a:p>
            </p:txBody>
          </p:sp>
        </mc:Choice>
        <mc:Fallback xmlns="">
          <p:sp>
            <p:nvSpPr>
              <p:cNvPr id="41" name="文本框 40">
                <a:extLst>
                  <a:ext uri="{FF2B5EF4-FFF2-40B4-BE49-F238E27FC236}">
                    <a16:creationId xmlns:a16="http://schemas.microsoft.com/office/drawing/2014/main" id="{2E2FB728-956C-D341-8C07-47EA72639FBF}"/>
                  </a:ext>
                </a:extLst>
              </p:cNvPr>
              <p:cNvSpPr txBox="1">
                <a:spLocks noRot="1" noChangeAspect="1" noMove="1" noResize="1" noEditPoints="1" noAdjustHandles="1" noChangeArrowheads="1" noChangeShapeType="1" noTextEdit="1"/>
              </p:cNvSpPr>
              <p:nvPr/>
            </p:nvSpPr>
            <p:spPr>
              <a:xfrm>
                <a:off x="6844331" y="4738183"/>
                <a:ext cx="437620" cy="276999"/>
              </a:xfrm>
              <a:prstGeom prst="rect">
                <a:avLst/>
              </a:prstGeom>
              <a:blipFill>
                <a:blip r:embed="rId8"/>
                <a:stretch>
                  <a:fillRect l="-14286" r="-11429"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1859EA-3457-4048-8DB7-B7A8C0795B72}"/>
                  </a:ext>
                </a:extLst>
              </p:cNvPr>
              <p:cNvSpPr txBox="1"/>
              <p:nvPr/>
            </p:nvSpPr>
            <p:spPr>
              <a:xfrm>
                <a:off x="7557955" y="4748485"/>
                <a:ext cx="565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1</m:t>
                      </m:r>
                      <m:r>
                        <a:rPr kumimoji="1" lang="en-US" altLang="zh-CN" b="0" i="1" smtClean="0">
                          <a:latin typeface="Cambria Math" panose="02040503050406030204" pitchFamily="18" charset="0"/>
                        </a:rPr>
                        <m:t>000</m:t>
                      </m:r>
                    </m:oMath>
                  </m:oMathPara>
                </a14:m>
                <a:endParaRPr kumimoji="1" lang="zh-CN" altLang="en-US" dirty="0"/>
              </a:p>
            </p:txBody>
          </p:sp>
        </mc:Choice>
        <mc:Fallback xmlns="">
          <p:sp>
            <p:nvSpPr>
              <p:cNvPr id="42" name="文本框 41">
                <a:extLst>
                  <a:ext uri="{FF2B5EF4-FFF2-40B4-BE49-F238E27FC236}">
                    <a16:creationId xmlns:a16="http://schemas.microsoft.com/office/drawing/2014/main" id="{851859EA-3457-4048-8DB7-B7A8C0795B72}"/>
                  </a:ext>
                </a:extLst>
              </p:cNvPr>
              <p:cNvSpPr txBox="1">
                <a:spLocks noRot="1" noChangeAspect="1" noMove="1" noResize="1" noEditPoints="1" noAdjustHandles="1" noChangeArrowheads="1" noChangeShapeType="1" noTextEdit="1"/>
              </p:cNvSpPr>
              <p:nvPr/>
            </p:nvSpPr>
            <p:spPr>
              <a:xfrm>
                <a:off x="7557955" y="4748485"/>
                <a:ext cx="565861" cy="276999"/>
              </a:xfrm>
              <a:prstGeom prst="rect">
                <a:avLst/>
              </a:prstGeom>
              <a:blipFill>
                <a:blip r:embed="rId9"/>
                <a:stretch>
                  <a:fillRect l="-8889" r="-888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F673C53-BA30-C541-A160-4DBCED432617}"/>
                  </a:ext>
                </a:extLst>
              </p:cNvPr>
              <p:cNvSpPr txBox="1"/>
              <p:nvPr/>
            </p:nvSpPr>
            <p:spPr>
              <a:xfrm>
                <a:off x="9075067" y="4748485"/>
                <a:ext cx="565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2</m:t>
                      </m:r>
                      <m:r>
                        <a:rPr kumimoji="1" lang="en-US" altLang="zh-CN" b="0" i="1" smtClean="0">
                          <a:latin typeface="Cambria Math" panose="02040503050406030204" pitchFamily="18" charset="0"/>
                        </a:rPr>
                        <m:t>000</m:t>
                      </m:r>
                    </m:oMath>
                  </m:oMathPara>
                </a14:m>
                <a:endParaRPr kumimoji="1" lang="zh-CN" altLang="en-US" dirty="0"/>
              </a:p>
            </p:txBody>
          </p:sp>
        </mc:Choice>
        <mc:Fallback xmlns="">
          <p:sp>
            <p:nvSpPr>
              <p:cNvPr id="43" name="文本框 42">
                <a:extLst>
                  <a:ext uri="{FF2B5EF4-FFF2-40B4-BE49-F238E27FC236}">
                    <a16:creationId xmlns:a16="http://schemas.microsoft.com/office/drawing/2014/main" id="{5F673C53-BA30-C541-A160-4DBCED432617}"/>
                  </a:ext>
                </a:extLst>
              </p:cNvPr>
              <p:cNvSpPr txBox="1">
                <a:spLocks noRot="1" noChangeAspect="1" noMove="1" noResize="1" noEditPoints="1" noAdjustHandles="1" noChangeArrowheads="1" noChangeShapeType="1" noTextEdit="1"/>
              </p:cNvSpPr>
              <p:nvPr/>
            </p:nvSpPr>
            <p:spPr>
              <a:xfrm>
                <a:off x="9075067" y="4748485"/>
                <a:ext cx="565861" cy="276999"/>
              </a:xfrm>
              <a:prstGeom prst="rect">
                <a:avLst/>
              </a:prstGeom>
              <a:blipFill>
                <a:blip r:embed="rId10"/>
                <a:stretch>
                  <a:fillRect l="-8696" r="-8696"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F017E8E8-4372-0C4F-ACE6-6E41C4BD12BA}"/>
                  </a:ext>
                </a:extLst>
              </p:cNvPr>
              <p:cNvSpPr txBox="1"/>
              <p:nvPr/>
            </p:nvSpPr>
            <p:spPr>
              <a:xfrm>
                <a:off x="5203611" y="1872974"/>
                <a:ext cx="10916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latin typeface="Cambria Math" panose="02040503050406030204" pitchFamily="18" charset="0"/>
                        </a:rPr>
                        <m:t>Amplitude</m:t>
                      </m:r>
                    </m:oMath>
                  </m:oMathPara>
                </a14:m>
                <a:endParaRPr kumimoji="1" lang="zh-CN" altLang="en-US" dirty="0"/>
              </a:p>
            </p:txBody>
          </p:sp>
        </mc:Choice>
        <mc:Fallback xmlns="">
          <p:sp>
            <p:nvSpPr>
              <p:cNvPr id="44" name="文本框 43">
                <a:extLst>
                  <a:ext uri="{FF2B5EF4-FFF2-40B4-BE49-F238E27FC236}">
                    <a16:creationId xmlns:a16="http://schemas.microsoft.com/office/drawing/2014/main" id="{F017E8E8-4372-0C4F-ACE6-6E41C4BD12BA}"/>
                  </a:ext>
                </a:extLst>
              </p:cNvPr>
              <p:cNvSpPr txBox="1">
                <a:spLocks noRot="1" noChangeAspect="1" noMove="1" noResize="1" noEditPoints="1" noAdjustHandles="1" noChangeArrowheads="1" noChangeShapeType="1" noTextEdit="1"/>
              </p:cNvSpPr>
              <p:nvPr/>
            </p:nvSpPr>
            <p:spPr>
              <a:xfrm>
                <a:off x="5203611" y="1872974"/>
                <a:ext cx="1091646" cy="276999"/>
              </a:xfrm>
              <a:prstGeom prst="rect">
                <a:avLst/>
              </a:prstGeom>
              <a:blipFill>
                <a:blip r:embed="rId11"/>
                <a:stretch>
                  <a:fillRect l="-6897" t="-4348" r="-8046" b="-34783"/>
                </a:stretch>
              </a:blipFill>
            </p:spPr>
            <p:txBody>
              <a:bodyPr/>
              <a:lstStyle/>
              <a:p>
                <a:r>
                  <a:rPr lang="zh-CN" altLang="en-US">
                    <a:noFill/>
                  </a:rPr>
                  <a:t> </a:t>
                </a:r>
              </a:p>
            </p:txBody>
          </p:sp>
        </mc:Fallback>
      </mc:AlternateContent>
      <p:cxnSp>
        <p:nvCxnSpPr>
          <p:cNvPr id="46" name="直线连接符 45">
            <a:extLst>
              <a:ext uri="{FF2B5EF4-FFF2-40B4-BE49-F238E27FC236}">
                <a16:creationId xmlns:a16="http://schemas.microsoft.com/office/drawing/2014/main" id="{9C6C4B3D-34F3-084B-9BE6-5ECD66D37E31}"/>
              </a:ext>
            </a:extLst>
          </p:cNvPr>
          <p:cNvCxnSpPr>
            <a:cxnSpLocks/>
          </p:cNvCxnSpPr>
          <p:nvPr/>
        </p:nvCxnSpPr>
        <p:spPr>
          <a:xfrm>
            <a:off x="7082527" y="3212450"/>
            <a:ext cx="0" cy="1525733"/>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8" name="直线连接符 47">
            <a:extLst>
              <a:ext uri="{FF2B5EF4-FFF2-40B4-BE49-F238E27FC236}">
                <a16:creationId xmlns:a16="http://schemas.microsoft.com/office/drawing/2014/main" id="{84E3DF9E-E29E-8042-873A-87BE41EADD83}"/>
              </a:ext>
            </a:extLst>
          </p:cNvPr>
          <p:cNvCxnSpPr>
            <a:cxnSpLocks/>
          </p:cNvCxnSpPr>
          <p:nvPr/>
        </p:nvCxnSpPr>
        <p:spPr>
          <a:xfrm>
            <a:off x="7847128" y="3222752"/>
            <a:ext cx="0" cy="1525733"/>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9" name="直线连接符 48">
            <a:extLst>
              <a:ext uri="{FF2B5EF4-FFF2-40B4-BE49-F238E27FC236}">
                <a16:creationId xmlns:a16="http://schemas.microsoft.com/office/drawing/2014/main" id="{5E4F2270-DBB9-2E40-9CE6-F18F1887451B}"/>
              </a:ext>
            </a:extLst>
          </p:cNvPr>
          <p:cNvCxnSpPr>
            <a:cxnSpLocks/>
          </p:cNvCxnSpPr>
          <p:nvPr/>
        </p:nvCxnSpPr>
        <p:spPr>
          <a:xfrm>
            <a:off x="9357997" y="3212449"/>
            <a:ext cx="0" cy="1525733"/>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
        <p:nvSpPr>
          <p:cNvPr id="51" name="文本框 50">
            <a:extLst>
              <a:ext uri="{FF2B5EF4-FFF2-40B4-BE49-F238E27FC236}">
                <a16:creationId xmlns:a16="http://schemas.microsoft.com/office/drawing/2014/main" id="{7AA9C813-0F06-E64D-8C76-A2F3AFD66F0E}"/>
              </a:ext>
            </a:extLst>
          </p:cNvPr>
          <p:cNvSpPr txBox="1"/>
          <p:nvPr/>
        </p:nvSpPr>
        <p:spPr>
          <a:xfrm>
            <a:off x="697498" y="3031823"/>
            <a:ext cx="4489651" cy="1938992"/>
          </a:xfrm>
          <a:prstGeom prst="rect">
            <a:avLst/>
          </a:prstGeom>
          <a:noFill/>
        </p:spPr>
        <p:txBody>
          <a:bodyPr wrap="square">
            <a:spAutoFit/>
          </a:bodyPr>
          <a:lstStyle/>
          <a:p>
            <a:r>
              <a:rPr lang="en-US" altLang="zh-CN" sz="2400" dirty="0"/>
              <a:t>By</a:t>
            </a:r>
            <a:r>
              <a:rPr lang="zh-CN" altLang="en-US" sz="2400" dirty="0"/>
              <a:t> </a:t>
            </a:r>
            <a:r>
              <a:rPr lang="en-US" altLang="zh-CN" sz="2400" dirty="0"/>
              <a:t>transferring</a:t>
            </a:r>
            <a:r>
              <a:rPr lang="zh-CN" altLang="en-US" sz="2400" dirty="0"/>
              <a:t> </a:t>
            </a:r>
            <a:r>
              <a:rPr lang="en-US" altLang="zh-CN" sz="2400" dirty="0"/>
              <a:t>the</a:t>
            </a:r>
            <a:r>
              <a:rPr lang="zh-CN" altLang="en-US" sz="2400" dirty="0"/>
              <a:t> </a:t>
            </a:r>
            <a:r>
              <a:rPr lang="en-US" altLang="zh-CN" sz="2400" dirty="0"/>
              <a:t>signal</a:t>
            </a:r>
            <a:r>
              <a:rPr lang="zh-CN" altLang="en-US" sz="2400" dirty="0"/>
              <a:t> </a:t>
            </a:r>
            <a:r>
              <a:rPr lang="en-US" altLang="zh-CN" sz="2400" dirty="0"/>
              <a:t>into</a:t>
            </a:r>
            <a:r>
              <a:rPr lang="zh-CN" altLang="en-US" sz="2400" dirty="0"/>
              <a:t> </a:t>
            </a:r>
            <a:r>
              <a:rPr lang="en-US" altLang="zh-CN" sz="2400" dirty="0"/>
              <a:t>frequency</a:t>
            </a:r>
            <a:r>
              <a:rPr lang="zh-CN" altLang="en-US" sz="2400" dirty="0"/>
              <a:t> </a:t>
            </a:r>
            <a:r>
              <a:rPr lang="en-US" altLang="zh-CN" sz="2400" dirty="0"/>
              <a:t>domain,</a:t>
            </a:r>
            <a:r>
              <a:rPr lang="zh-CN" altLang="en-US" sz="2400" dirty="0"/>
              <a:t> </a:t>
            </a:r>
            <a:r>
              <a:rPr lang="en-US" altLang="zh-CN" sz="2400" dirty="0"/>
              <a:t>you</a:t>
            </a:r>
            <a:r>
              <a:rPr lang="zh-CN" altLang="en-US" sz="2400" dirty="0"/>
              <a:t> </a:t>
            </a:r>
            <a:r>
              <a:rPr lang="en-US" altLang="zh-CN" sz="2400" dirty="0"/>
              <a:t>can</a:t>
            </a:r>
            <a:r>
              <a:rPr lang="zh-CN" altLang="en-US" sz="2400" dirty="0"/>
              <a:t> </a:t>
            </a:r>
            <a:r>
              <a:rPr lang="en-US" altLang="zh-CN" sz="2400" dirty="0"/>
              <a:t>know</a:t>
            </a:r>
            <a:r>
              <a:rPr lang="zh-CN" altLang="en-US" sz="2400" dirty="0"/>
              <a:t> </a:t>
            </a:r>
            <a:r>
              <a:rPr lang="en-US" altLang="zh-CN" sz="2400" dirty="0"/>
              <a:t>how</a:t>
            </a:r>
            <a:r>
              <a:rPr lang="zh-CN" altLang="en-US" sz="2400" dirty="0"/>
              <a:t> </a:t>
            </a:r>
            <a:r>
              <a:rPr lang="en-US" altLang="zh-CN" sz="2400" dirty="0"/>
              <a:t>many</a:t>
            </a:r>
            <a:r>
              <a:rPr lang="zh-CN" altLang="en-US" sz="2400" dirty="0"/>
              <a:t> </a:t>
            </a:r>
            <a:r>
              <a:rPr lang="en-US" altLang="zh-CN" sz="2400" dirty="0"/>
              <a:t>frequency</a:t>
            </a:r>
            <a:r>
              <a:rPr lang="zh-CN" altLang="en-US" sz="2400" dirty="0"/>
              <a:t> </a:t>
            </a:r>
            <a:r>
              <a:rPr lang="en-US" altLang="zh-CN" sz="2400" dirty="0"/>
              <a:t>components</a:t>
            </a:r>
            <a:r>
              <a:rPr lang="zh-CN" altLang="en-US" sz="2400" dirty="0"/>
              <a:t> </a:t>
            </a:r>
            <a:r>
              <a:rPr lang="en-US" altLang="zh-CN" sz="2400" dirty="0"/>
              <a:t>the</a:t>
            </a:r>
            <a:r>
              <a:rPr lang="zh-CN" altLang="en-US" sz="2400" dirty="0"/>
              <a:t> </a:t>
            </a:r>
            <a:r>
              <a:rPr lang="en-US" altLang="zh-CN" sz="2400" dirty="0"/>
              <a:t>signal</a:t>
            </a:r>
            <a:r>
              <a:rPr lang="zh-CN" altLang="en-US" sz="2400" dirty="0"/>
              <a:t> </a:t>
            </a:r>
            <a:r>
              <a:rPr lang="en-US" altLang="zh-CN" sz="2400" dirty="0"/>
              <a:t>has,</a:t>
            </a:r>
            <a:r>
              <a:rPr lang="zh-CN" altLang="en-US" sz="2400" dirty="0"/>
              <a:t> </a:t>
            </a:r>
            <a:r>
              <a:rPr lang="en-US" altLang="zh-CN" sz="2400" dirty="0"/>
              <a:t>which</a:t>
            </a:r>
            <a:r>
              <a:rPr lang="zh-CN" altLang="en-US" sz="2400" dirty="0"/>
              <a:t> </a:t>
            </a:r>
            <a:r>
              <a:rPr lang="en-US" altLang="zh-CN" sz="2400" dirty="0"/>
              <a:t>can</a:t>
            </a:r>
            <a:r>
              <a:rPr lang="zh-CN" altLang="en-US" sz="2400" dirty="0"/>
              <a:t> </a:t>
            </a:r>
            <a:r>
              <a:rPr lang="en-US" altLang="zh-CN" sz="2400" dirty="0"/>
              <a:t>reveal</a:t>
            </a:r>
            <a:r>
              <a:rPr lang="zh-CN" altLang="en-US" sz="2400" dirty="0"/>
              <a:t> </a:t>
            </a:r>
            <a:r>
              <a:rPr lang="en-US" altLang="zh-CN" sz="2400" dirty="0"/>
              <a:t>some</a:t>
            </a:r>
            <a:r>
              <a:rPr lang="zh-CN" altLang="en-US" sz="2400" dirty="0"/>
              <a:t> </a:t>
            </a:r>
            <a:r>
              <a:rPr lang="en-US" altLang="zh-CN" sz="2400" dirty="0"/>
              <a:t>special</a:t>
            </a:r>
            <a:r>
              <a:rPr lang="zh-CN" altLang="en-US" sz="2400" dirty="0"/>
              <a:t> </a:t>
            </a:r>
            <a:r>
              <a:rPr lang="en-US" altLang="zh-CN" sz="2400" dirty="0"/>
              <a:t>property.</a:t>
            </a:r>
            <a:endParaRPr lang="zh-CN" altLang="en-US" sz="2400" dirty="0"/>
          </a:p>
        </p:txBody>
      </p:sp>
    </p:spTree>
    <p:extLst>
      <p:ext uri="{BB962C8B-B14F-4D97-AF65-F5344CB8AC3E}">
        <p14:creationId xmlns:p14="http://schemas.microsoft.com/office/powerpoint/2010/main" val="340312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par>
                                <p:cTn id="28" presetID="5"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heckerboard(across)">
                                      <p:cBhvr>
                                        <p:cTn id="30" dur="500"/>
                                        <p:tgtEl>
                                          <p:spTgt spid="18"/>
                                        </p:tgtEl>
                                      </p:cBhvr>
                                    </p:animEffect>
                                  </p:childTnLst>
                                </p:cTn>
                              </p:par>
                              <p:par>
                                <p:cTn id="31" presetID="5" presetClass="entr" presetSubtype="1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checkerboard(across)">
                                      <p:cBhvr>
                                        <p:cTn id="33" dur="500"/>
                                        <p:tgtEl>
                                          <p:spTgt spid="23"/>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dissolv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dissolve">
                                      <p:cBhvr>
                                        <p:cTn id="52" dur="500"/>
                                        <p:tgtEl>
                                          <p:spTgt spid="44"/>
                                        </p:tgtEl>
                                      </p:cBhvr>
                                    </p:animEffect>
                                  </p:childTnLst>
                                </p:cTn>
                              </p:par>
                              <p:par>
                                <p:cTn id="53" presetID="9"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dissolve">
                                      <p:cBhvr>
                                        <p:cTn id="58" dur="500"/>
                                        <p:tgtEl>
                                          <p:spTgt spid="33"/>
                                        </p:tgtEl>
                                      </p:cBhvr>
                                    </p:animEffect>
                                  </p:childTnLst>
                                </p:cTn>
                              </p:par>
                              <p:par>
                                <p:cTn id="59" presetID="9"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par>
                                <p:cTn id="62" presetID="9"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dissolve">
                                      <p:cBhvr>
                                        <p:cTn id="67" dur="500"/>
                                        <p:tgtEl>
                                          <p:spTgt spid="41"/>
                                        </p:tgtEl>
                                      </p:cBhvr>
                                    </p:animEffect>
                                  </p:childTnLst>
                                </p:cTn>
                              </p:par>
                              <p:par>
                                <p:cTn id="68" presetID="9" presetClass="entr" presetSubtype="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dissolve">
                                      <p:cBhvr>
                                        <p:cTn id="70" dur="500"/>
                                        <p:tgtEl>
                                          <p:spTgt spid="3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dissolve">
                                      <p:cBhvr>
                                        <p:cTn id="73" dur="500"/>
                                        <p:tgtEl>
                                          <p:spTgt spid="42"/>
                                        </p:tgtEl>
                                      </p:cBhvr>
                                    </p:animEffect>
                                  </p:childTnLst>
                                </p:cTn>
                              </p:par>
                              <p:par>
                                <p:cTn id="74" presetID="9"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dissolve">
                                      <p:cBhvr>
                                        <p:cTn id="76" dur="500"/>
                                        <p:tgtEl>
                                          <p:spTgt spid="39"/>
                                        </p:tgtEl>
                                      </p:cBhvr>
                                    </p:animEffect>
                                  </p:childTnLst>
                                </p:cTn>
                              </p:par>
                              <p:par>
                                <p:cTn id="77" presetID="9"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dissolve">
                                      <p:cBhvr>
                                        <p:cTn id="79" dur="500"/>
                                        <p:tgtEl>
                                          <p:spTgt spid="4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dissolve">
                                      <p:cBhvr>
                                        <p:cTn id="82" dur="500"/>
                                        <p:tgtEl>
                                          <p:spTgt spid="4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5" presetClass="entr" presetSubtype="10" fill="hold"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checkerboard(across)">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checkerboard(across)">
                                      <p:cBhvr>
                                        <p:cTn id="95" dur="500"/>
                                        <p:tgtEl>
                                          <p:spTgt spid="48"/>
                                        </p:tgtEl>
                                      </p:cBhvr>
                                    </p:animEffect>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checkerboard(across)">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xit" presetSubtype="10" fill="hold" nodeType="clickEffect">
                                  <p:stCondLst>
                                    <p:cond delay="0"/>
                                  </p:stCondLst>
                                  <p:childTnLst>
                                    <p:animEffect transition="out" filter="blinds(horizontal)">
                                      <p:cBhvr>
                                        <p:cTn id="104" dur="500"/>
                                        <p:tgtEl>
                                          <p:spTgt spid="3"/>
                                        </p:tgtEl>
                                      </p:cBhvr>
                                    </p:animEffect>
                                    <p:set>
                                      <p:cBhvr>
                                        <p:cTn id="105" dur="1" fill="hold">
                                          <p:stCondLst>
                                            <p:cond delay="499"/>
                                          </p:stCondLst>
                                        </p:cTn>
                                        <p:tgtEl>
                                          <p:spTgt spid="3"/>
                                        </p:tgtEl>
                                        <p:attrNameLst>
                                          <p:attrName>style.visibility</p:attrName>
                                        </p:attrNameLst>
                                      </p:cBhvr>
                                      <p:to>
                                        <p:strVal val="hidden"/>
                                      </p:to>
                                    </p:set>
                                  </p:childTnLst>
                                </p:cTn>
                              </p:par>
                              <p:par>
                                <p:cTn id="106" presetID="3" presetClass="exit" presetSubtype="10" fill="hold" nodeType="withEffect">
                                  <p:stCondLst>
                                    <p:cond delay="0"/>
                                  </p:stCondLst>
                                  <p:childTnLst>
                                    <p:animEffect transition="out" filter="blinds(horizontal)">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par>
                                <p:cTn id="109" presetID="3" presetClass="exit" presetSubtype="10" fill="hold" grpId="1" nodeType="withEffect">
                                  <p:stCondLst>
                                    <p:cond delay="0"/>
                                  </p:stCondLst>
                                  <p:childTnLst>
                                    <p:animEffect transition="out" filter="blinds(horizontal)">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3" presetClass="exit" presetSubtype="10" fill="hold" grpId="1" nodeType="withEffect">
                                  <p:stCondLst>
                                    <p:cond delay="0"/>
                                  </p:stCondLst>
                                  <p:childTnLst>
                                    <p:animEffect transition="out" filter="blinds(horizontal)">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par>
                                <p:cTn id="115" presetID="3" presetClass="exit" presetSubtype="10" fill="hold" grpId="1" nodeType="withEffect">
                                  <p:stCondLst>
                                    <p:cond delay="0"/>
                                  </p:stCondLst>
                                  <p:childTnLst>
                                    <p:animEffect transition="out" filter="blinds(horizontal)">
                                      <p:cBhvr>
                                        <p:cTn id="116" dur="500"/>
                                        <p:tgtEl>
                                          <p:spTgt spid="21"/>
                                        </p:tgtEl>
                                      </p:cBhvr>
                                    </p:animEffect>
                                    <p:set>
                                      <p:cBhvr>
                                        <p:cTn id="117" dur="1" fill="hold">
                                          <p:stCondLst>
                                            <p:cond delay="499"/>
                                          </p:stCondLst>
                                        </p:cTn>
                                        <p:tgtEl>
                                          <p:spTgt spid="21"/>
                                        </p:tgtEl>
                                        <p:attrNameLst>
                                          <p:attrName>style.visibility</p:attrName>
                                        </p:attrNameLst>
                                      </p:cBhvr>
                                      <p:to>
                                        <p:strVal val="hidden"/>
                                      </p:to>
                                    </p:set>
                                  </p:childTnLst>
                                </p:cTn>
                              </p:par>
                              <p:par>
                                <p:cTn id="118" presetID="3" presetClass="exit" presetSubtype="10" fill="hold" nodeType="withEffect">
                                  <p:stCondLst>
                                    <p:cond delay="0"/>
                                  </p:stCondLst>
                                  <p:childTnLst>
                                    <p:animEffect transition="out" filter="blinds(horizontal)">
                                      <p:cBhvr>
                                        <p:cTn id="119" dur="500"/>
                                        <p:tgtEl>
                                          <p:spTgt spid="4"/>
                                        </p:tgtEl>
                                      </p:cBhvr>
                                    </p:animEffect>
                                    <p:set>
                                      <p:cBhvr>
                                        <p:cTn id="120" dur="1" fill="hold">
                                          <p:stCondLst>
                                            <p:cond delay="499"/>
                                          </p:stCondLst>
                                        </p:cTn>
                                        <p:tgtEl>
                                          <p:spTgt spid="4"/>
                                        </p:tgtEl>
                                        <p:attrNameLst>
                                          <p:attrName>style.visibility</p:attrName>
                                        </p:attrNameLst>
                                      </p:cBhvr>
                                      <p:to>
                                        <p:strVal val="hidden"/>
                                      </p:to>
                                    </p:set>
                                  </p:childTnLst>
                                </p:cTn>
                              </p:par>
                              <p:par>
                                <p:cTn id="121" presetID="3" presetClass="exit" presetSubtype="10" fill="hold" nodeType="withEffect">
                                  <p:stCondLst>
                                    <p:cond delay="0"/>
                                  </p:stCondLst>
                                  <p:childTnLst>
                                    <p:animEffect transition="out" filter="blinds(horizontal)">
                                      <p:cBhvr>
                                        <p:cTn id="122" dur="500"/>
                                        <p:tgtEl>
                                          <p:spTgt spid="18"/>
                                        </p:tgtEl>
                                      </p:cBhvr>
                                    </p:animEffect>
                                    <p:set>
                                      <p:cBhvr>
                                        <p:cTn id="123" dur="1" fill="hold">
                                          <p:stCondLst>
                                            <p:cond delay="499"/>
                                          </p:stCondLst>
                                        </p:cTn>
                                        <p:tgtEl>
                                          <p:spTgt spid="18"/>
                                        </p:tgtEl>
                                        <p:attrNameLst>
                                          <p:attrName>style.visibility</p:attrName>
                                        </p:attrNameLst>
                                      </p:cBhvr>
                                      <p:to>
                                        <p:strVal val="hidden"/>
                                      </p:to>
                                    </p:set>
                                  </p:childTnLst>
                                </p:cTn>
                              </p:par>
                              <p:par>
                                <p:cTn id="124" presetID="3" presetClass="exit" presetSubtype="10" fill="hold" nodeType="withEffect">
                                  <p:stCondLst>
                                    <p:cond delay="0"/>
                                  </p:stCondLst>
                                  <p:childTnLst>
                                    <p:animEffect transition="out" filter="blinds(horizontal)">
                                      <p:cBhvr>
                                        <p:cTn id="125" dur="500"/>
                                        <p:tgtEl>
                                          <p:spTgt spid="23"/>
                                        </p:tgtEl>
                                      </p:cBhvr>
                                    </p:animEffect>
                                    <p:set>
                                      <p:cBhvr>
                                        <p:cTn id="126" dur="1" fill="hold">
                                          <p:stCondLst>
                                            <p:cond delay="499"/>
                                          </p:stCondLst>
                                        </p:cTn>
                                        <p:tgtEl>
                                          <p:spTgt spid="23"/>
                                        </p:tgtEl>
                                        <p:attrNameLst>
                                          <p:attrName>style.visibility</p:attrName>
                                        </p:attrNameLst>
                                      </p:cBhvr>
                                      <p:to>
                                        <p:strVal val="hidden"/>
                                      </p:to>
                                    </p:set>
                                  </p:childTnLst>
                                </p:cTn>
                              </p:par>
                              <p:par>
                                <p:cTn id="127" presetID="3" presetClass="exit" presetSubtype="10" fill="hold" nodeType="withEffect">
                                  <p:stCondLst>
                                    <p:cond delay="0"/>
                                  </p:stCondLst>
                                  <p:childTnLst>
                                    <p:animEffect transition="out" filter="blinds(horizontal)">
                                      <p:cBhvr>
                                        <p:cTn id="128" dur="500"/>
                                        <p:tgtEl>
                                          <p:spTgt spid="6"/>
                                        </p:tgtEl>
                                      </p:cBhvr>
                                    </p:animEffect>
                                    <p:set>
                                      <p:cBhvr>
                                        <p:cTn id="129" dur="1" fill="hold">
                                          <p:stCondLst>
                                            <p:cond delay="499"/>
                                          </p:stCondLst>
                                        </p:cTn>
                                        <p:tgtEl>
                                          <p:spTgt spid="6"/>
                                        </p:tgtEl>
                                        <p:attrNameLst>
                                          <p:attrName>style.visibility</p:attrName>
                                        </p:attrNameLst>
                                      </p:cBhvr>
                                      <p:to>
                                        <p:strVal val="hidden"/>
                                      </p:to>
                                    </p:set>
                                  </p:childTnLst>
                                </p:cTn>
                              </p:par>
                            </p:childTnLst>
                          </p:cTn>
                        </p:par>
                        <p:par>
                          <p:cTn id="130" fill="hold">
                            <p:stCondLst>
                              <p:cond delay="500"/>
                            </p:stCondLst>
                            <p:childTnLst>
                              <p:par>
                                <p:cTn id="131" presetID="5" presetClass="entr" presetSubtype="10" fill="hold" grpId="0" nodeType="after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checkerboard(across)">
                                      <p:cBhvr>
                                        <p:cTn id="13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1" grpId="0"/>
      <p:bldP spid="21" grpId="1"/>
      <p:bldP spid="25" grpId="0"/>
      <p:bldP spid="25" grpId="1"/>
      <p:bldP spid="33" grpId="0"/>
      <p:bldP spid="34" grpId="0"/>
      <p:bldP spid="41" grpId="0"/>
      <p:bldP spid="42" grpId="0"/>
      <p:bldP spid="43" grpId="0"/>
      <p:bldP spid="44" grpId="0"/>
      <p:bldP spid="5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2807</TotalTime>
  <Words>752</Words>
  <Application>Microsoft Macintosh PowerPoint</Application>
  <PresentationFormat>宽屏</PresentationFormat>
  <Paragraphs>110</Paragraphs>
  <Slides>15</Slides>
  <Notes>2</Notes>
  <HiddenSlides>0</HiddenSlides>
  <MMClips>6</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ArialMT</vt:lpstr>
      <vt:lpstr>Arial</vt:lpstr>
      <vt:lpstr>Arial</vt:lpstr>
      <vt:lpstr>Calibri</vt:lpstr>
      <vt:lpstr>Calibri Light</vt:lpstr>
      <vt:lpstr>Cambria Math</vt:lpstr>
      <vt:lpstr>Menlo</vt:lpstr>
      <vt:lpstr>Poppins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peng liu</dc:creator>
  <cp:lastModifiedBy>昕哲 郑</cp:lastModifiedBy>
  <cp:revision>257</cp:revision>
  <dcterms:created xsi:type="dcterms:W3CDTF">2016-11-19T00:46:32Z</dcterms:created>
  <dcterms:modified xsi:type="dcterms:W3CDTF">2023-09-13T12:34:35Z</dcterms:modified>
</cp:coreProperties>
</file>